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91" r:id="rId2"/>
    <p:sldId id="278" r:id="rId3"/>
    <p:sldId id="337" r:id="rId4"/>
    <p:sldId id="338" r:id="rId5"/>
    <p:sldId id="294" r:id="rId6"/>
    <p:sldId id="334" r:id="rId7"/>
    <p:sldId id="335" r:id="rId8"/>
    <p:sldId id="295" r:id="rId9"/>
    <p:sldId id="296" r:id="rId10"/>
    <p:sldId id="297" r:id="rId11"/>
    <p:sldId id="298" r:id="rId12"/>
    <p:sldId id="300" r:id="rId13"/>
    <p:sldId id="299" r:id="rId14"/>
    <p:sldId id="301" r:id="rId15"/>
    <p:sldId id="302" r:id="rId16"/>
    <p:sldId id="305" r:id="rId17"/>
    <p:sldId id="306" r:id="rId18"/>
    <p:sldId id="307" r:id="rId19"/>
    <p:sldId id="308" r:id="rId20"/>
    <p:sldId id="336" r:id="rId21"/>
    <p:sldId id="309" r:id="rId22"/>
    <p:sldId id="339" r:id="rId23"/>
    <p:sldId id="340" r:id="rId24"/>
    <p:sldId id="342" r:id="rId25"/>
    <p:sldId id="344" r:id="rId26"/>
    <p:sldId id="345" r:id="rId27"/>
    <p:sldId id="346" r:id="rId28"/>
    <p:sldId id="303" r:id="rId29"/>
  </p:sldIdLst>
  <p:sldSz cx="9144000" cy="6858000" type="screen4x3"/>
  <p:notesSz cx="6858000" cy="9144000"/>
  <p:custDataLst>
    <p:tags r:id="rId31"/>
  </p:custDataLst>
  <p:defaultTextStyle>
    <a:defPPr>
      <a:defRPr lang="en-US"/>
    </a:defPPr>
    <a:lvl1pPr algn="l" rtl="0" fontAlgn="base">
      <a:spcBef>
        <a:spcPct val="0"/>
      </a:spcBef>
      <a:spcAft>
        <a:spcPct val="0"/>
      </a:spcAft>
      <a:defRPr kern="1200">
        <a:solidFill>
          <a:schemeClr val="tx1"/>
        </a:solidFill>
        <a:latin typeface="Arial" charset="0"/>
        <a:ea typeface="Arial" charset="0"/>
        <a:cs typeface="Arial"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75A740"/>
    <a:srgbClr val="CC3300"/>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95"/>
    <p:restoredTop sz="75651"/>
  </p:normalViewPr>
  <p:slideViewPr>
    <p:cSldViewPr snapToGrid="0">
      <p:cViewPr varScale="1">
        <p:scale>
          <a:sx n="144" d="100"/>
          <a:sy n="144" d="100"/>
        </p:scale>
        <p:origin x="920" y="184"/>
      </p:cViewPr>
      <p:guideLst>
        <p:guide orient="horz" pos="2160"/>
        <p:guide pos="2880"/>
      </p:guideLst>
    </p:cSldViewPr>
  </p:slideViewPr>
  <p:notesTextViewPr>
    <p:cViewPr>
      <p:scale>
        <a:sx n="200" d="100"/>
        <a:sy n="200" d="100"/>
      </p:scale>
      <p:origin x="0" y="0"/>
    </p:cViewPr>
  </p:notesTextViewPr>
  <p:sorterViewPr>
    <p:cViewPr>
      <p:scale>
        <a:sx n="66" d="100"/>
        <a:sy n="66" d="100"/>
      </p:scale>
      <p:origin x="0" y="84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2.tiff>
</file>

<file path=ppt/media/image20.png>
</file>

<file path=ppt/media/image21.png>
</file>

<file path=ppt/media/image22.png>
</file>

<file path=ppt/media/image5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1229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153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1229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1B34C402-0183-5440-9646-6E12FD8F42A8}" type="slidenum">
              <a:rPr lang="en-US"/>
              <a:pPr>
                <a:defRPr/>
              </a:pPr>
              <a:t>‹#›</a:t>
            </a:fld>
            <a:endParaRPr lang="en-US"/>
          </a:p>
        </p:txBody>
      </p:sp>
    </p:spTree>
    <p:extLst>
      <p:ext uri="{BB962C8B-B14F-4D97-AF65-F5344CB8AC3E}">
        <p14:creationId xmlns:p14="http://schemas.microsoft.com/office/powerpoint/2010/main" val="270601746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Arial"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fld id="{E17CCCB3-A646-7F48-ADBA-F245B335509F}" type="slidenum">
              <a:rPr lang="en-US"/>
              <a:pPr/>
              <a:t>1</a:t>
            </a:fld>
            <a:endParaRPr lang="en-US"/>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2767646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renewcommand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textwidth</a:t>
            </a:r>
            <a:r>
              <a:rPr lang="en-US" sz="1200" kern="1200" dirty="0">
                <a:solidFill>
                  <a:schemeClr val="tx1"/>
                </a:solidFill>
                <a:latin typeface="Arial" charset="0"/>
                <a:ea typeface="Arial" charset="0"/>
                <a:cs typeface="Arial" charset="0"/>
              </a:rPr>
              <a:t>}{3in}</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sth</a:t>
            </a:r>
            <a:r>
              <a:rPr lang="en-US" sz="1200" kern="1200" dirty="0">
                <a:solidFill>
                  <a:schemeClr val="tx1"/>
                </a:solidFill>
                <a:latin typeface="Arial" charset="0"/>
                <a:ea typeface="Arial" charset="0"/>
                <a:cs typeface="Arial" charset="0"/>
              </a:rPr>
              <a:t>}{\text{s}_\theta}</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cth</a:t>
            </a:r>
            <a:r>
              <a:rPr lang="en-US" sz="1200" kern="1200" dirty="0">
                <a:solidFill>
                  <a:schemeClr val="tx1"/>
                </a:solidFill>
                <a:latin typeface="Arial" charset="0"/>
                <a:ea typeface="Arial" charset="0"/>
                <a:cs typeface="Arial" charset="0"/>
              </a:rPr>
              <a:t>}{\text{c}_\theta}</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sph</a:t>
            </a:r>
            <a:r>
              <a:rPr lang="en-US" sz="1200" kern="1200" dirty="0">
                <a:solidFill>
                  <a:schemeClr val="tx1"/>
                </a:solidFill>
                <a:latin typeface="Arial" charset="0"/>
                <a:ea typeface="Arial" charset="0"/>
                <a:cs typeface="Arial" charset="0"/>
              </a:rPr>
              <a:t>}{\text{s}_\phi}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cph</a:t>
            </a:r>
            <a:r>
              <a:rPr lang="en-US" sz="1200" kern="1200" dirty="0">
                <a:solidFill>
                  <a:schemeClr val="tx1"/>
                </a:solidFill>
                <a:latin typeface="Arial" charset="0"/>
                <a:ea typeface="Arial" charset="0"/>
                <a:cs typeface="Arial" charset="0"/>
              </a:rPr>
              <a:t>}{\text{c}_\phi}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sps</a:t>
            </a:r>
            <a:r>
              <a:rPr lang="en-US" sz="1200" kern="1200" dirty="0">
                <a:solidFill>
                  <a:schemeClr val="tx1"/>
                </a:solidFill>
                <a:latin typeface="Arial" charset="0"/>
                <a:ea typeface="Arial" charset="0"/>
                <a:cs typeface="Arial" charset="0"/>
              </a:rPr>
              <a:t>}{\text{s}_\psi}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{\cps}{\text{c}_\psi}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{\mass}{\</a:t>
            </a:r>
            <a:r>
              <a:rPr lang="en-US" sz="1200" kern="1200" dirty="0" err="1">
                <a:solidFill>
                  <a:schemeClr val="tx1"/>
                </a:solidFill>
                <a:latin typeface="Arial" charset="0"/>
                <a:ea typeface="Arial" charset="0"/>
                <a:cs typeface="Arial" charset="0"/>
              </a:rPr>
              <a:t>mathsf</a:t>
            </a:r>
            <a:r>
              <a:rPr lang="en-US" sz="1200" kern="1200" dirty="0">
                <a:solidFill>
                  <a:schemeClr val="tx1"/>
                </a:solidFill>
                <a:latin typeface="Arial" charset="0"/>
                <a:ea typeface="Arial" charset="0"/>
                <a:cs typeface="Arial" charset="0"/>
              </a:rPr>
              <a:t>{m}}</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{V}}</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Newton's 2nd Law: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dt_i</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\begin{itemize}</a:t>
            </a:r>
          </a:p>
          <a:p>
            <a:r>
              <a:rPr lang="en-US" sz="1200" kern="1200" dirty="0">
                <a:solidFill>
                  <a:schemeClr val="tx1"/>
                </a:solidFill>
                <a:latin typeface="Arial" charset="0"/>
                <a:ea typeface="Arial" charset="0"/>
                <a:cs typeface="Arial" charset="0"/>
              </a:rPr>
              <a:t>\item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 is the angular momentum vector </a:t>
            </a:r>
          </a:p>
          <a:p>
            <a:r>
              <a:rPr lang="en-US" sz="1200" kern="1200" dirty="0">
                <a:solidFill>
                  <a:schemeClr val="tx1"/>
                </a:solidFill>
                <a:latin typeface="Arial" charset="0"/>
                <a:ea typeface="Arial" charset="0"/>
                <a:cs typeface="Arial" charset="0"/>
              </a:rPr>
              <a:t>\item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 is the sum of all external moments</a:t>
            </a:r>
          </a:p>
          <a:p>
            <a:r>
              <a:rPr lang="en-US" sz="1200" kern="1200" dirty="0">
                <a:solidFill>
                  <a:schemeClr val="tx1"/>
                </a:solidFill>
                <a:latin typeface="Arial" charset="0"/>
                <a:ea typeface="Arial" charset="0"/>
                <a:cs typeface="Arial" charset="0"/>
              </a:rPr>
              <a:t>\item Time derivative taken </a:t>
            </a:r>
            <a:r>
              <a:rPr lang="en-US" sz="1200" kern="1200" dirty="0" err="1">
                <a:solidFill>
                  <a:schemeClr val="tx1"/>
                </a:solidFill>
                <a:latin typeface="Arial" charset="0"/>
                <a:ea typeface="Arial" charset="0"/>
                <a:cs typeface="Arial" charset="0"/>
              </a:rPr>
              <a:t>wrt</a:t>
            </a:r>
            <a:r>
              <a:rPr lang="en-US" sz="1200" kern="1200" dirty="0">
                <a:solidFill>
                  <a:schemeClr val="tx1"/>
                </a:solidFill>
                <a:latin typeface="Arial" charset="0"/>
                <a:ea typeface="Arial" charset="0"/>
                <a:cs typeface="Arial" charset="0"/>
              </a:rPr>
              <a:t> inertial frame  </a:t>
            </a:r>
          </a:p>
          <a:p>
            <a:r>
              <a:rPr lang="en-US" sz="1200" kern="1200" dirty="0">
                <a:solidFill>
                  <a:schemeClr val="tx1"/>
                </a:solidFill>
                <a:latin typeface="Arial" charset="0"/>
                <a:ea typeface="Arial" charset="0"/>
                <a:cs typeface="Arial" charset="0"/>
              </a:rPr>
              <a:t>\end{itemize}</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Therefore we have</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dt_i</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dt_b</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boldsymbol</a:t>
            </a:r>
            <a:r>
              <a:rPr lang="en-US" sz="1200" kern="1200" dirty="0">
                <a:solidFill>
                  <a:schemeClr val="tx1"/>
                </a:solidFill>
                <a:latin typeface="Arial" charset="0"/>
                <a:ea typeface="Arial" charset="0"/>
                <a:cs typeface="Arial" charset="0"/>
              </a:rPr>
              <a:t>{\omega}_{b/</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}\times\</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Expressing in the body frame gives</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{h}^b}{</a:t>
            </a:r>
            <a:r>
              <a:rPr lang="en-US" sz="1200" kern="1200" dirty="0" err="1">
                <a:solidFill>
                  <a:schemeClr val="tx1"/>
                </a:solidFill>
                <a:latin typeface="Arial" charset="0"/>
                <a:ea typeface="Arial" charset="0"/>
                <a:cs typeface="Arial" charset="0"/>
              </a:rPr>
              <a:t>dt_b</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boldsymbol</a:t>
            </a:r>
            <a:r>
              <a:rPr lang="en-US" sz="1200" kern="1200" dirty="0">
                <a:solidFill>
                  <a:schemeClr val="tx1"/>
                </a:solidFill>
                <a:latin typeface="Arial" charset="0"/>
                <a:ea typeface="Arial" charset="0"/>
                <a:cs typeface="Arial" charset="0"/>
              </a:rPr>
              <a:t>{\omega}^b_{b/</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}\times\</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{h}^b </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{m}^b.</a:t>
            </a:r>
          </a:p>
          <a:p>
            <a:r>
              <a:rPr lang="en-US" sz="1200" kern="1200" dirty="0">
                <a:solidFill>
                  <a:schemeClr val="tx1"/>
                </a:solidFill>
                <a:latin typeface="Arial" charset="0"/>
                <a:ea typeface="Arial" charset="0"/>
                <a:cs typeface="Arial" charset="0"/>
              </a:rPr>
              <a:t>\]</a:t>
            </a:r>
            <a:endParaRPr lang="en-US" sz="1200" dirty="0"/>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10</a:t>
            </a:fld>
            <a:endParaRPr lang="en-US"/>
          </a:p>
        </p:txBody>
      </p:sp>
    </p:spTree>
    <p:extLst>
      <p:ext uri="{BB962C8B-B14F-4D97-AF65-F5344CB8AC3E}">
        <p14:creationId xmlns:p14="http://schemas.microsoft.com/office/powerpoint/2010/main" val="30717114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For a rigid body, angular momentum is defined as the product of the inertia</a:t>
            </a:r>
          </a:p>
          <a:p>
            <a:r>
              <a:rPr lang="en-US" sz="1200" kern="1200" dirty="0">
                <a:solidFill>
                  <a:schemeClr val="tx1"/>
                </a:solidFill>
                <a:effectLst/>
                <a:latin typeface="Arial" charset="0"/>
                <a:ea typeface="Arial" charset="0"/>
                <a:cs typeface="Arial" charset="0"/>
              </a:rPr>
              <a:t>matrix and the angular velocity vector: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{h}^b \</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where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&amp;=</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\int (y^2 + z^2)\,d\mass &amp; -\int </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\,d\mass         &amp; -\int </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\,d\mass \\</a:t>
            </a:r>
          </a:p>
          <a:p>
            <a:r>
              <a:rPr lang="en-US" sz="1200" kern="1200" dirty="0">
                <a:solidFill>
                  <a:schemeClr val="tx1"/>
                </a:solidFill>
                <a:effectLst/>
                <a:latin typeface="Arial" charset="0"/>
                <a:ea typeface="Arial" charset="0"/>
                <a:cs typeface="Arial" charset="0"/>
              </a:rPr>
              <a:t>    -\int </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\,d\mass         &amp; \int (x^2 + z^2)\,d\mass &amp;  -\int </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\,d\mass \\</a:t>
            </a:r>
          </a:p>
          <a:p>
            <a:r>
              <a:rPr lang="en-US" sz="1200" kern="1200" dirty="0">
                <a:solidFill>
                  <a:schemeClr val="tx1"/>
                </a:solidFill>
                <a:effectLst/>
                <a:latin typeface="Arial" charset="0"/>
                <a:ea typeface="Arial" charset="0"/>
                <a:cs typeface="Arial" charset="0"/>
              </a:rPr>
              <a:t>    -\int </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\,d\mass         &amp; -\int </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\,d\mass         &amp; \int (x^2 + y^2)\,d\mass</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\label{</a:t>
            </a:r>
            <a:r>
              <a:rPr lang="en-US" sz="1200" kern="1200" dirty="0" err="1">
                <a:solidFill>
                  <a:schemeClr val="tx1"/>
                </a:solidFill>
                <a:effectLst/>
                <a:latin typeface="Arial" charset="0"/>
                <a:ea typeface="Arial" charset="0"/>
                <a:cs typeface="Arial" charset="0"/>
              </a:rPr>
              <a:t>eq:kinematics-J</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a:t>
            </a:r>
            <a:r>
              <a:rPr lang="en-US" sz="1200" kern="1200" dirty="0" err="1">
                <a:solidFill>
                  <a:schemeClr val="tx1"/>
                </a:solidFill>
                <a:effectLst/>
                <a:latin typeface="Arial" charset="0"/>
                <a:ea typeface="Arial" charset="0"/>
                <a:cs typeface="Arial" charset="0"/>
              </a:rPr>
              <a:t>defeq</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J_{x}   &amp; -J_{</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 &amp;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 &amp; J_{y}   &amp; -J_{</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&amp; -J_{</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 &amp; J_{z}</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Diagonal elements are called moments of inertia.  Off-diagonal </a:t>
            </a:r>
          </a:p>
          <a:p>
            <a:r>
              <a:rPr lang="en-US" sz="1200" kern="1200" dirty="0">
                <a:solidFill>
                  <a:schemeClr val="tx1"/>
                </a:solidFill>
                <a:effectLst/>
                <a:latin typeface="Arial" charset="0"/>
                <a:ea typeface="Arial" charset="0"/>
                <a:cs typeface="Arial" charset="0"/>
              </a:rPr>
              <a:t>elements are called products of inertia</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determined from mass properties in CAD program or measured</a:t>
            </a:r>
          </a:p>
          <a:p>
            <a:r>
              <a:rPr lang="en-US" sz="1200" kern="1200" dirty="0">
                <a:solidFill>
                  <a:schemeClr val="tx1"/>
                </a:solidFill>
                <a:effectLst/>
                <a:latin typeface="Arial" charset="0"/>
                <a:ea typeface="Arial" charset="0"/>
                <a:cs typeface="Arial" charset="0"/>
              </a:rPr>
              <a:t>experimentally using a bifilar pendulum</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11</a:t>
            </a:fld>
            <a:endParaRPr lang="en-US"/>
          </a:p>
        </p:txBody>
      </p:sp>
    </p:spTree>
    <p:extLst>
      <p:ext uri="{BB962C8B-B14F-4D97-AF65-F5344CB8AC3E}">
        <p14:creationId xmlns:p14="http://schemas.microsoft.com/office/powerpoint/2010/main" val="1557716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Recalling that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{h}^b}{</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{h}^b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Because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is unchanging in the body frame, $\frac{d\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 0$ and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\frac{d\</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 \left(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\right)</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Rearranging we get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{J}^{-1}\left[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}^b\times\left(\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}^b\right)</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a:t>
            </a:r>
          </a:p>
          <a:p>
            <a:r>
              <a:rPr lang="en-US" sz="1200" kern="1200" dirty="0">
                <a:solidFill>
                  <a:schemeClr val="tx1"/>
                </a:solidFill>
                <a:effectLst/>
                <a:latin typeface="Arial" charset="0"/>
                <a:ea typeface="Arial" charset="0"/>
                <a:cs typeface="Arial" charset="0"/>
              </a:rPr>
              <a:t>  \frac{d\</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12</a:t>
            </a:fld>
            <a:endParaRPr lang="en-US"/>
          </a:p>
        </p:txBody>
      </p:sp>
    </p:spTree>
    <p:extLst>
      <p:ext uri="{BB962C8B-B14F-4D97-AF65-F5344CB8AC3E}">
        <p14:creationId xmlns:p14="http://schemas.microsoft.com/office/powerpoint/2010/main" val="36046846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defeq</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stackrel</a:t>
            </a:r>
            <a:r>
              <a:rPr lang="en-US" sz="1200" kern="1200" dirty="0">
                <a:solidFill>
                  <a:schemeClr val="tx1"/>
                </a:solidFill>
                <a:latin typeface="Arial" charset="0"/>
                <a:ea typeface="Arial" charset="0"/>
                <a:cs typeface="Arial" charset="0"/>
              </a:rPr>
              <a:t>{\triangle}{=}}</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If the aircraft is symmetric about the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}^b\text{-}\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{k}^b$ plane, then $J_{</a:t>
            </a:r>
            <a:r>
              <a:rPr lang="en-US" sz="1200" kern="1200" dirty="0" err="1">
                <a:solidFill>
                  <a:schemeClr val="tx1"/>
                </a:solidFill>
                <a:latin typeface="Arial" charset="0"/>
                <a:ea typeface="Arial" charset="0"/>
                <a:cs typeface="Arial" charset="0"/>
              </a:rPr>
              <a:t>xy</a:t>
            </a:r>
            <a:r>
              <a:rPr lang="en-US" sz="1200" kern="1200" dirty="0">
                <a:solidFill>
                  <a:schemeClr val="tx1"/>
                </a:solidFill>
                <a:latin typeface="Arial" charset="0"/>
                <a:ea typeface="Arial" charset="0"/>
                <a:cs typeface="Arial" charset="0"/>
              </a:rPr>
              <a:t>}=J_{</a:t>
            </a:r>
            <a:r>
              <a:rPr lang="en-US" sz="1200" kern="1200" dirty="0" err="1">
                <a:solidFill>
                  <a:schemeClr val="tx1"/>
                </a:solidFill>
                <a:latin typeface="Arial" charset="0"/>
                <a:ea typeface="Arial" charset="0"/>
                <a:cs typeface="Arial" charset="0"/>
              </a:rPr>
              <a:t>yz</a:t>
            </a:r>
            <a:r>
              <a:rPr lang="en-US" sz="1200" kern="1200" dirty="0">
                <a:solidFill>
                  <a:schemeClr val="tx1"/>
                </a:solidFill>
                <a:latin typeface="Arial" charset="0"/>
                <a:ea typeface="Arial" charset="0"/>
                <a:cs typeface="Arial" charset="0"/>
              </a:rPr>
              <a:t>}=0$ and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 =</a:t>
            </a:r>
          </a:p>
          <a:p>
            <a:r>
              <a:rPr lang="en-US" sz="1200" kern="1200" dirty="0">
                <a:solidFill>
                  <a:schemeClr val="tx1"/>
                </a:solidFill>
                <a:latin typeface="Arial" charset="0"/>
                <a:ea typeface="Arial" charset="0"/>
                <a:cs typeface="Arial" charset="0"/>
              </a:rPr>
              <a:t>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J_{x}   &amp; 0       &amp; -J_{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0       &amp; J_{y}   &amp; 0 \\</a:t>
            </a:r>
          </a:p>
          <a:p>
            <a:r>
              <a:rPr lang="en-US" sz="1200" kern="1200" dirty="0">
                <a:solidFill>
                  <a:schemeClr val="tx1"/>
                </a:solidFill>
                <a:latin typeface="Arial" charset="0"/>
                <a:ea typeface="Arial" charset="0"/>
                <a:cs typeface="Arial" charset="0"/>
              </a:rPr>
              <a:t>    -J_{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 &amp; 0       &amp; J_{z}</a:t>
            </a:r>
          </a:p>
          <a:p>
            <a:r>
              <a:rPr lang="en-US" sz="1200" kern="1200" dirty="0">
                <a:solidFill>
                  <a:schemeClr val="tx1"/>
                </a:solidFill>
                <a:latin typeface="Arial" charset="0"/>
                <a:ea typeface="Arial" charset="0"/>
                <a:cs typeface="Arial" charset="0"/>
              </a:rPr>
              <a:t>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This symmetry assumption helps to simplify the analysis.  The inverse of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 becomes</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{J}^{-1}</a:t>
            </a:r>
          </a:p>
          <a:p>
            <a:r>
              <a:rPr lang="en-US" sz="1200" kern="1200" dirty="0">
                <a:solidFill>
                  <a:schemeClr val="tx1"/>
                </a:solidFill>
                <a:latin typeface="Arial" charset="0"/>
                <a:ea typeface="Arial" charset="0"/>
                <a:cs typeface="Arial" charset="0"/>
              </a:rPr>
              <a:t>    &amp;= \frac{\text{adj}(\</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{J})}{\text{det}(\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a:t>
            </a:r>
          </a:p>
          <a:p>
            <a:r>
              <a:rPr lang="en-US" sz="1200" kern="1200" dirty="0">
                <a:solidFill>
                  <a:schemeClr val="tx1"/>
                </a:solidFill>
                <a:latin typeface="Arial" charset="0"/>
                <a:ea typeface="Arial" charset="0"/>
                <a:cs typeface="Arial" charset="0"/>
              </a:rPr>
              <a:t>    = \frac{\begin{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J_y</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J_z</a:t>
            </a:r>
            <a:r>
              <a:rPr lang="en-US" sz="1200" kern="1200" dirty="0">
                <a:solidFill>
                  <a:schemeClr val="tx1"/>
                </a:solidFill>
                <a:latin typeface="Arial" charset="0"/>
                <a:ea typeface="Arial" charset="0"/>
                <a:cs typeface="Arial" charset="0"/>
              </a:rPr>
              <a:t> &amp; 0 &amp; </a:t>
            </a:r>
            <a:r>
              <a:rPr lang="en-US" sz="1200" kern="1200" dirty="0" err="1">
                <a:solidFill>
                  <a:schemeClr val="tx1"/>
                </a:solidFill>
                <a:latin typeface="Arial" charset="0"/>
                <a:ea typeface="Arial" charset="0"/>
                <a:cs typeface="Arial" charset="0"/>
              </a:rPr>
              <a:t>J_y</a:t>
            </a:r>
            <a:r>
              <a:rPr lang="en-US" sz="1200" kern="1200" dirty="0">
                <a:solidFill>
                  <a:schemeClr val="tx1"/>
                </a:solidFill>
                <a:latin typeface="Arial" charset="0"/>
                <a:ea typeface="Arial" charset="0"/>
                <a:cs typeface="Arial" charset="0"/>
              </a:rPr>
              <a:t> 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0 &amp; </a:t>
            </a:r>
            <a:r>
              <a:rPr lang="en-US" sz="1200" kern="1200" dirty="0" err="1">
                <a:solidFill>
                  <a:schemeClr val="tx1"/>
                </a:solidFill>
                <a:latin typeface="Arial" charset="0"/>
                <a:ea typeface="Arial" charset="0"/>
                <a:cs typeface="Arial" charset="0"/>
              </a:rPr>
              <a:t>J_xJ_z</a:t>
            </a:r>
            <a:r>
              <a:rPr lang="en-US" sz="1200" kern="1200" dirty="0">
                <a:solidFill>
                  <a:schemeClr val="tx1"/>
                </a:solidFill>
                <a:latin typeface="Arial" charset="0"/>
                <a:ea typeface="Arial" charset="0"/>
                <a:cs typeface="Arial" charset="0"/>
              </a:rPr>
              <a:t>-J_{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}^2 &amp; 0 \\</a:t>
            </a:r>
          </a:p>
          <a:p>
            <a:r>
              <a:rPr lang="fr-FR" sz="1200" kern="1200" dirty="0">
                <a:solidFill>
                  <a:schemeClr val="tx1"/>
                </a:solidFill>
                <a:latin typeface="Arial" charset="0"/>
                <a:ea typeface="Arial" charset="0"/>
                <a:cs typeface="Arial" charset="0"/>
              </a:rPr>
              <a:t>        J_{</a:t>
            </a:r>
            <a:r>
              <a:rPr lang="fr-FR" sz="1200" kern="1200" dirty="0" err="1">
                <a:solidFill>
                  <a:schemeClr val="tx1"/>
                </a:solidFill>
                <a:latin typeface="Arial" charset="0"/>
                <a:ea typeface="Arial" charset="0"/>
                <a:cs typeface="Arial" charset="0"/>
              </a:rPr>
              <a:t>xz</a:t>
            </a:r>
            <a:r>
              <a:rPr lang="fr-FR" sz="1200" kern="1200" dirty="0">
                <a:solidFill>
                  <a:schemeClr val="tx1"/>
                </a:solidFill>
                <a:latin typeface="Arial" charset="0"/>
                <a:ea typeface="Arial" charset="0"/>
                <a:cs typeface="Arial" charset="0"/>
              </a:rPr>
              <a:t>}</a:t>
            </a:r>
            <a:r>
              <a:rPr lang="fr-FR" sz="1200" kern="1200" dirty="0" err="1">
                <a:solidFill>
                  <a:schemeClr val="tx1"/>
                </a:solidFill>
                <a:latin typeface="Arial" charset="0"/>
                <a:ea typeface="Arial" charset="0"/>
                <a:cs typeface="Arial" charset="0"/>
              </a:rPr>
              <a:t>J_y</a:t>
            </a:r>
            <a:r>
              <a:rPr lang="fr-FR" sz="1200" kern="1200" dirty="0">
                <a:solidFill>
                  <a:schemeClr val="tx1"/>
                </a:solidFill>
                <a:latin typeface="Arial" charset="0"/>
                <a:ea typeface="Arial" charset="0"/>
                <a:cs typeface="Arial" charset="0"/>
              </a:rPr>
              <a:t> &amp; 0 &amp; </a:t>
            </a:r>
            <a:r>
              <a:rPr lang="fr-FR" sz="1200" kern="1200" dirty="0" err="1">
                <a:solidFill>
                  <a:schemeClr val="tx1"/>
                </a:solidFill>
                <a:latin typeface="Arial" charset="0"/>
                <a:ea typeface="Arial" charset="0"/>
                <a:cs typeface="Arial" charset="0"/>
              </a:rPr>
              <a:t>J_x</a:t>
            </a:r>
            <a:r>
              <a:rPr lang="fr-FR" sz="1200" kern="1200" dirty="0">
                <a:solidFill>
                  <a:schemeClr val="tx1"/>
                </a:solidFill>
                <a:latin typeface="Arial" charset="0"/>
                <a:ea typeface="Arial" charset="0"/>
                <a:cs typeface="Arial" charset="0"/>
              </a:rPr>
              <a:t> </a:t>
            </a:r>
            <a:r>
              <a:rPr lang="fr-FR" sz="1200" kern="1200" dirty="0" err="1">
                <a:solidFill>
                  <a:schemeClr val="tx1"/>
                </a:solidFill>
                <a:latin typeface="Arial" charset="0"/>
                <a:ea typeface="Arial" charset="0"/>
                <a:cs typeface="Arial" charset="0"/>
              </a:rPr>
              <a:t>J_y</a:t>
            </a:r>
            <a:endParaRPr lang="fr-FR" sz="1200" kern="1200" dirty="0">
              <a:solidFill>
                <a:schemeClr val="tx1"/>
              </a:solidFill>
              <a:latin typeface="Arial" charset="0"/>
              <a:ea typeface="Arial" charset="0"/>
              <a:cs typeface="Arial" charset="0"/>
            </a:endParaRP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a:t>
            </a:r>
          </a:p>
          <a:p>
            <a:r>
              <a:rPr lang="fr-FR" sz="1200" kern="1200" dirty="0">
                <a:solidFill>
                  <a:schemeClr val="tx1"/>
                </a:solidFill>
                <a:latin typeface="Arial" charset="0"/>
                <a:ea typeface="Arial" charset="0"/>
                <a:cs typeface="Arial" charset="0"/>
              </a:rPr>
              <a:t>      { </a:t>
            </a:r>
            <a:r>
              <a:rPr lang="fr-FR" sz="1200" kern="1200" dirty="0" err="1">
                <a:solidFill>
                  <a:schemeClr val="tx1"/>
                </a:solidFill>
                <a:latin typeface="Arial" charset="0"/>
                <a:ea typeface="Arial" charset="0"/>
                <a:cs typeface="Arial" charset="0"/>
              </a:rPr>
              <a:t>J_x</a:t>
            </a:r>
            <a:r>
              <a:rPr lang="fr-FR" sz="1200" kern="1200" dirty="0">
                <a:solidFill>
                  <a:schemeClr val="tx1"/>
                </a:solidFill>
                <a:latin typeface="Arial" charset="0"/>
                <a:ea typeface="Arial" charset="0"/>
                <a:cs typeface="Arial" charset="0"/>
              </a:rPr>
              <a:t> </a:t>
            </a:r>
            <a:r>
              <a:rPr lang="fr-FR" sz="1200" kern="1200" dirty="0" err="1">
                <a:solidFill>
                  <a:schemeClr val="tx1"/>
                </a:solidFill>
                <a:latin typeface="Arial" charset="0"/>
                <a:ea typeface="Arial" charset="0"/>
                <a:cs typeface="Arial" charset="0"/>
              </a:rPr>
              <a:t>J_y</a:t>
            </a:r>
            <a:r>
              <a:rPr lang="fr-FR" sz="1200" kern="1200" dirty="0">
                <a:solidFill>
                  <a:schemeClr val="tx1"/>
                </a:solidFill>
                <a:latin typeface="Arial" charset="0"/>
                <a:ea typeface="Arial" charset="0"/>
                <a:cs typeface="Arial" charset="0"/>
              </a:rPr>
              <a:t> </a:t>
            </a:r>
            <a:r>
              <a:rPr lang="fr-FR" sz="1200" kern="1200" dirty="0" err="1">
                <a:solidFill>
                  <a:schemeClr val="tx1"/>
                </a:solidFill>
                <a:latin typeface="Arial" charset="0"/>
                <a:ea typeface="Arial" charset="0"/>
                <a:cs typeface="Arial" charset="0"/>
              </a:rPr>
              <a:t>J_z</a:t>
            </a:r>
            <a:r>
              <a:rPr lang="fr-FR" sz="1200" kern="1200" dirty="0">
                <a:solidFill>
                  <a:schemeClr val="tx1"/>
                </a:solidFill>
                <a:latin typeface="Arial" charset="0"/>
                <a:ea typeface="Arial" charset="0"/>
                <a:cs typeface="Arial" charset="0"/>
              </a:rPr>
              <a:t> - J_{</a:t>
            </a:r>
            <a:r>
              <a:rPr lang="fr-FR" sz="1200" kern="1200" dirty="0" err="1">
                <a:solidFill>
                  <a:schemeClr val="tx1"/>
                </a:solidFill>
                <a:latin typeface="Arial" charset="0"/>
                <a:ea typeface="Arial" charset="0"/>
                <a:cs typeface="Arial" charset="0"/>
              </a:rPr>
              <a:t>xz</a:t>
            </a:r>
            <a:r>
              <a:rPr lang="fr-FR" sz="1200" kern="1200" dirty="0">
                <a:solidFill>
                  <a:schemeClr val="tx1"/>
                </a:solidFill>
                <a:latin typeface="Arial" charset="0"/>
                <a:ea typeface="Arial" charset="0"/>
                <a:cs typeface="Arial" charset="0"/>
              </a:rPr>
              <a:t>}^2 </a:t>
            </a:r>
            <a:r>
              <a:rPr lang="fr-FR" sz="1200" kern="1200" dirty="0" err="1">
                <a:solidFill>
                  <a:schemeClr val="tx1"/>
                </a:solidFill>
                <a:latin typeface="Arial" charset="0"/>
                <a:ea typeface="Arial" charset="0"/>
                <a:cs typeface="Arial" charset="0"/>
              </a:rPr>
              <a:t>J_y</a:t>
            </a:r>
            <a:r>
              <a:rPr lang="fr-FR" sz="1200" kern="1200" dirty="0">
                <a:solidFill>
                  <a:schemeClr val="tx1"/>
                </a:solidFill>
                <a:latin typeface="Arial" charset="0"/>
                <a:ea typeface="Arial" charset="0"/>
                <a:cs typeface="Arial" charset="0"/>
              </a:rPr>
              <a:t> } \\</a:t>
            </a:r>
          </a:p>
          <a:p>
            <a:r>
              <a:rPr lang="fr-FR" sz="1200" kern="1200" dirty="0">
                <a:solidFill>
                  <a:schemeClr val="tx1"/>
                </a:solidFill>
                <a:latin typeface="Arial" charset="0"/>
                <a:ea typeface="Arial" charset="0"/>
                <a:cs typeface="Arial" charset="0"/>
              </a:rPr>
              <a:t>    &amp;= \</a:t>
            </a:r>
            <a:r>
              <a:rPr lang="fr-FR" sz="1200" kern="1200" dirty="0" err="1">
                <a:solidFill>
                  <a:schemeClr val="tx1"/>
                </a:solidFill>
                <a:latin typeface="Arial" charset="0"/>
                <a:ea typeface="Arial" charset="0"/>
                <a:cs typeface="Arial" charset="0"/>
              </a:rPr>
              <a:t>begin</a:t>
            </a:r>
            <a:r>
              <a:rPr lang="fr-FR" sz="1200" kern="1200" dirty="0">
                <a:solidFill>
                  <a:schemeClr val="tx1"/>
                </a:solidFill>
                <a:latin typeface="Arial" charset="0"/>
                <a:ea typeface="Arial" charset="0"/>
                <a:cs typeface="Arial" charset="0"/>
              </a:rPr>
              <a:t>{</a:t>
            </a:r>
            <a:r>
              <a:rPr lang="fr-FR" sz="1200" kern="1200" dirty="0" err="1">
                <a:solidFill>
                  <a:schemeClr val="tx1"/>
                </a:solidFill>
                <a:latin typeface="Arial" charset="0"/>
                <a:ea typeface="Arial" charset="0"/>
                <a:cs typeface="Arial" charset="0"/>
              </a:rPr>
              <a:t>pmatrix</a:t>
            </a:r>
            <a:r>
              <a:rPr lang="fr-FR" sz="1200" kern="1200" dirty="0">
                <a:solidFill>
                  <a:schemeClr val="tx1"/>
                </a:solidFill>
                <a:latin typeface="Arial" charset="0"/>
                <a:ea typeface="Arial" charset="0"/>
                <a:cs typeface="Arial" charset="0"/>
              </a:rPr>
              <a:t>}</a:t>
            </a:r>
          </a:p>
          <a:p>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J_z</a:t>
            </a:r>
            <a:r>
              <a:rPr lang="sv-SE" sz="1200" kern="1200" dirty="0">
                <a:solidFill>
                  <a:schemeClr val="tx1"/>
                </a:solidFill>
                <a:latin typeface="Arial" charset="0"/>
                <a:ea typeface="Arial" charset="0"/>
                <a:cs typeface="Arial" charset="0"/>
              </a:rPr>
              <a:t>}{\Gamma} &amp; 0 &amp;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{J_{</a:t>
            </a:r>
            <a:r>
              <a:rPr lang="sv-SE" sz="1200" kern="1200" dirty="0" err="1">
                <a:solidFill>
                  <a:schemeClr val="tx1"/>
                </a:solidFill>
                <a:latin typeface="Arial" charset="0"/>
                <a:ea typeface="Arial" charset="0"/>
                <a:cs typeface="Arial" charset="0"/>
              </a:rPr>
              <a:t>xz</a:t>
            </a:r>
            <a:r>
              <a:rPr lang="sv-SE" sz="1200" kern="1200" dirty="0">
                <a:solidFill>
                  <a:schemeClr val="tx1"/>
                </a:solidFill>
                <a:latin typeface="Arial" charset="0"/>
                <a:ea typeface="Arial" charset="0"/>
                <a:cs typeface="Arial" charset="0"/>
              </a:rPr>
              <a:t>}}{\Gamma} \\</a:t>
            </a:r>
          </a:p>
          <a:p>
            <a:r>
              <a:rPr lang="sv-SE" sz="1200" kern="1200" dirty="0">
                <a:solidFill>
                  <a:schemeClr val="tx1"/>
                </a:solidFill>
                <a:latin typeface="Arial" charset="0"/>
                <a:ea typeface="Arial" charset="0"/>
                <a:cs typeface="Arial" charset="0"/>
              </a:rPr>
              <a:t>        0 &amp;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{1}{</a:t>
            </a:r>
            <a:r>
              <a:rPr lang="sv-SE" sz="1200" kern="1200" dirty="0" err="1">
                <a:solidFill>
                  <a:schemeClr val="tx1"/>
                </a:solidFill>
                <a:latin typeface="Arial" charset="0"/>
                <a:ea typeface="Arial" charset="0"/>
                <a:cs typeface="Arial" charset="0"/>
              </a:rPr>
              <a:t>J_y</a:t>
            </a:r>
            <a:r>
              <a:rPr lang="sv-SE" sz="1200" kern="1200" dirty="0">
                <a:solidFill>
                  <a:schemeClr val="tx1"/>
                </a:solidFill>
                <a:latin typeface="Arial" charset="0"/>
                <a:ea typeface="Arial" charset="0"/>
                <a:cs typeface="Arial" charset="0"/>
              </a:rPr>
              <a:t>} &amp; 0 \\</a:t>
            </a:r>
          </a:p>
          <a:p>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{J_{</a:t>
            </a:r>
            <a:r>
              <a:rPr lang="sv-SE" sz="1200" kern="1200" dirty="0" err="1">
                <a:solidFill>
                  <a:schemeClr val="tx1"/>
                </a:solidFill>
                <a:latin typeface="Arial" charset="0"/>
                <a:ea typeface="Arial" charset="0"/>
                <a:cs typeface="Arial" charset="0"/>
              </a:rPr>
              <a:t>xz</a:t>
            </a:r>
            <a:r>
              <a:rPr lang="sv-SE" sz="1200" kern="1200" dirty="0">
                <a:solidFill>
                  <a:schemeClr val="tx1"/>
                </a:solidFill>
                <a:latin typeface="Arial" charset="0"/>
                <a:ea typeface="Arial" charset="0"/>
                <a:cs typeface="Arial" charset="0"/>
              </a:rPr>
              <a:t>}}{\Gamma} &amp; 0 &amp;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{J_{x}}{\Gamma}</a:t>
            </a: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align</a:t>
            </a:r>
            <a:r>
              <a:rPr lang="tr-TR" sz="1200" kern="1200" dirty="0">
                <a:solidFill>
                  <a:schemeClr val="tx1"/>
                </a:solidFill>
                <a:latin typeface="Arial" charset="0"/>
                <a:ea typeface="Arial" charset="0"/>
                <a:cs typeface="Arial" charset="0"/>
              </a:rPr>
              <a:t>*}</a:t>
            </a:r>
          </a:p>
          <a:p>
            <a:r>
              <a:rPr lang="tr-TR" sz="1200" kern="1200" dirty="0" err="1">
                <a:solidFill>
                  <a:schemeClr val="tx1"/>
                </a:solidFill>
                <a:latin typeface="Arial" charset="0"/>
                <a:ea typeface="Arial" charset="0"/>
                <a:cs typeface="Arial" charset="0"/>
              </a:rPr>
              <a:t>where</a:t>
            </a:r>
            <a:endParaRPr lang="tr-TR" sz="1200" kern="1200" dirty="0">
              <a:solidFill>
                <a:schemeClr val="tx1"/>
              </a:solidFill>
              <a:latin typeface="Arial" charset="0"/>
              <a:ea typeface="Arial" charset="0"/>
              <a:cs typeface="Arial" charset="0"/>
            </a:endParaRPr>
          </a:p>
          <a:p>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\Gamma \</a:t>
            </a:r>
            <a:r>
              <a:rPr lang="tr-TR" sz="1200" kern="1200" dirty="0" err="1">
                <a:solidFill>
                  <a:schemeClr val="tx1"/>
                </a:solidFill>
                <a:latin typeface="Arial" charset="0"/>
                <a:ea typeface="Arial" charset="0"/>
                <a:cs typeface="Arial" charset="0"/>
              </a:rPr>
              <a:t>defeq</a:t>
            </a:r>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J_xJ_z</a:t>
            </a:r>
            <a:r>
              <a:rPr lang="tr-TR" sz="1200" kern="1200" dirty="0">
                <a:solidFill>
                  <a:schemeClr val="tx1"/>
                </a:solidFill>
                <a:latin typeface="Arial" charset="0"/>
                <a:ea typeface="Arial" charset="0"/>
                <a:cs typeface="Arial" charset="0"/>
              </a:rPr>
              <a:t> - J_{</a:t>
            </a:r>
            <a:r>
              <a:rPr lang="tr-TR" sz="1200" kern="1200" dirty="0" err="1">
                <a:solidFill>
                  <a:schemeClr val="tx1"/>
                </a:solidFill>
                <a:latin typeface="Arial" charset="0"/>
                <a:ea typeface="Arial" charset="0"/>
                <a:cs typeface="Arial" charset="0"/>
              </a:rPr>
              <a:t>xz</a:t>
            </a:r>
            <a:r>
              <a:rPr lang="tr-TR" sz="1200" kern="1200" dirty="0">
                <a:solidFill>
                  <a:schemeClr val="tx1"/>
                </a:solidFill>
                <a:latin typeface="Arial" charset="0"/>
                <a:ea typeface="Arial" charset="0"/>
                <a:cs typeface="Arial" charset="0"/>
              </a:rPr>
              <a:t>}^2</a:t>
            </a:r>
          </a:p>
          <a:p>
            <a:r>
              <a:rPr lang="tr-TR" sz="1200" kern="1200" dirty="0">
                <a:solidFill>
                  <a:schemeClr val="tx1"/>
                </a:solidFill>
                <a:latin typeface="Arial" charset="0"/>
                <a:ea typeface="Arial" charset="0"/>
                <a:cs typeface="Arial" charset="0"/>
              </a:rPr>
              <a:t>\]</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13</a:t>
            </a:fld>
            <a:endParaRPr lang="en-US"/>
          </a:p>
        </p:txBody>
      </p:sp>
    </p:spTree>
    <p:extLst>
      <p:ext uri="{BB962C8B-B14F-4D97-AF65-F5344CB8AC3E}">
        <p14:creationId xmlns:p14="http://schemas.microsoft.com/office/powerpoint/2010/main" val="6627889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textrm</a:t>
            </a:r>
            <a:r>
              <a:rPr lang="en-US" sz="1200" kern="1200" dirty="0">
                <a:solidFill>
                  <a:schemeClr val="tx1"/>
                </a:solidFill>
                <a:effectLst/>
                <a:latin typeface="Arial" charset="0"/>
                <a:ea typeface="Arial" charset="0"/>
                <a:cs typeface="Arial" charset="0"/>
              </a:rPr>
              <a:t>{Define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 \\ m \\ n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\quad</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textrm</a:t>
            </a:r>
            <a:r>
              <a:rPr lang="en-US" sz="1200" kern="1200" dirty="0">
                <a:solidFill>
                  <a:schemeClr val="tx1"/>
                </a:solidFill>
                <a:effectLst/>
                <a:latin typeface="Arial" charset="0"/>
                <a:ea typeface="Arial" charset="0"/>
                <a:cs typeface="Arial" charset="0"/>
              </a:rPr>
              <a:t>{and recall that} \quad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 \times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{b} =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-a_3 &amp; a_2 \\</a:t>
            </a:r>
          </a:p>
          <a:p>
            <a:r>
              <a:rPr lang="en-US" sz="1200" kern="1200" dirty="0">
                <a:solidFill>
                  <a:schemeClr val="tx1"/>
                </a:solidFill>
                <a:effectLst/>
                <a:latin typeface="Arial" charset="0"/>
                <a:ea typeface="Arial" charset="0"/>
                <a:cs typeface="Arial" charset="0"/>
              </a:rPr>
              <a:t>    a_3 &amp; 0 &amp; -a_1 \\</a:t>
            </a:r>
          </a:p>
          <a:p>
            <a:r>
              <a:rPr lang="en-US" sz="1200" kern="1200" dirty="0">
                <a:solidFill>
                  <a:schemeClr val="tx1"/>
                </a:solidFill>
                <a:effectLst/>
                <a:latin typeface="Arial" charset="0"/>
                <a:ea typeface="Arial" charset="0"/>
                <a:cs typeface="Arial" charset="0"/>
              </a:rPr>
              <a:t>   -a_2 &amp; a_1 &amp; 0</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b_1 \\ b_2 \\ b_3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Then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{J}^{-1}\left[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}^b\times\left(\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}^b\right)</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can be expressed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0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        0 &amp;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0 \\</a:t>
            </a:r>
          </a:p>
          <a:p>
            <a:r>
              <a:rPr lang="en-US" sz="1200" kern="1200" dirty="0">
                <a:solidFill>
                  <a:schemeClr val="tx1"/>
                </a:solidFill>
                <a:effectLst/>
                <a:latin typeface="Arial" charset="0"/>
                <a:ea typeface="Arial" charset="0"/>
                <a:cs typeface="Arial" charset="0"/>
              </a:rPr>
              <a:t>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0 &amp; \frac{J_{x}}{\Gamma}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\left[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r &amp; -q \\</a:t>
            </a:r>
          </a:p>
          <a:p>
            <a:r>
              <a:rPr lang="en-US" sz="1200" kern="1200" dirty="0">
                <a:solidFill>
                  <a:schemeClr val="tx1"/>
                </a:solidFill>
                <a:effectLst/>
                <a:latin typeface="Arial" charset="0"/>
                <a:ea typeface="Arial" charset="0"/>
                <a:cs typeface="Arial" charset="0"/>
              </a:rPr>
              <a:t>        -r &amp; 0 &amp; p \\</a:t>
            </a:r>
          </a:p>
          <a:p>
            <a:r>
              <a:rPr lang="en-US" sz="1200" kern="1200" dirty="0">
                <a:solidFill>
                  <a:schemeClr val="tx1"/>
                </a:solidFill>
                <a:effectLst/>
                <a:latin typeface="Arial" charset="0"/>
                <a:ea typeface="Arial" charset="0"/>
                <a:cs typeface="Arial" charset="0"/>
              </a:rPr>
              <a:t>        q &amp; -p &amp; 0</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J_{x}   &amp; 0       &amp;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0       &amp; J_{y}   &amp; 0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&amp; 0       &amp; J_{z}</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 \\ m \\ n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\right] \</a:t>
            </a:r>
            <a:r>
              <a:rPr lang="en-US" sz="1200" kern="1200" dirty="0" err="1">
                <a:solidFill>
                  <a:schemeClr val="tx1"/>
                </a:solidFill>
                <a:effectLst/>
                <a:latin typeface="Arial" charset="0"/>
                <a:ea typeface="Arial" charset="0"/>
                <a:cs typeface="Arial" charset="0"/>
              </a:rPr>
              <a:t>nonumber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0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        0 &amp;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0 \\</a:t>
            </a:r>
          </a:p>
          <a:p>
            <a:r>
              <a:rPr lang="en-US" sz="1200" kern="1200" dirty="0">
                <a:solidFill>
                  <a:schemeClr val="tx1"/>
                </a:solidFill>
                <a:effectLst/>
                <a:latin typeface="Arial" charset="0"/>
                <a:ea typeface="Arial" charset="0"/>
                <a:cs typeface="Arial" charset="0"/>
              </a:rPr>
              <a:t>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0 &amp; \frac{J_{x}}{\Gamma}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\left[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J_y-J_z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}(r^2-p^2) + (</a:t>
            </a:r>
            <a:r>
              <a:rPr lang="en-US" sz="1200" kern="1200" dirty="0" err="1">
                <a:solidFill>
                  <a:schemeClr val="tx1"/>
                </a:solidFill>
                <a:effectLst/>
                <a:latin typeface="Arial" charset="0"/>
                <a:ea typeface="Arial" charset="0"/>
                <a:cs typeface="Arial" charset="0"/>
              </a:rPr>
              <a:t>J_z-J_x</a:t>
            </a:r>
            <a:r>
              <a:rPr lang="en-US" sz="1200" kern="1200" dirty="0">
                <a:solidFill>
                  <a:schemeClr val="tx1"/>
                </a:solidFill>
                <a:effectLst/>
                <a:latin typeface="Arial" charset="0"/>
                <a:ea typeface="Arial" charset="0"/>
                <a:cs typeface="Arial" charset="0"/>
              </a:rPr>
              <a:t>)pr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J_x-J_y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qr</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 \\ m \\ n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\right] \</a:t>
            </a:r>
            <a:r>
              <a:rPr lang="en-US" sz="1200" kern="1200" dirty="0" err="1">
                <a:solidFill>
                  <a:schemeClr val="tx1"/>
                </a:solidFill>
                <a:effectLst/>
                <a:latin typeface="Arial" charset="0"/>
                <a:ea typeface="Arial" charset="0"/>
                <a:cs typeface="Arial" charset="0"/>
              </a:rPr>
              <a:t>nonumber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\Gamma_1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\Gamma_2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 \Gamma_3 l + \Gamma_4 n \\</a:t>
            </a:r>
          </a:p>
          <a:p>
            <a:r>
              <a:rPr lang="en-US" sz="1200" kern="1200" dirty="0">
                <a:solidFill>
                  <a:schemeClr val="tx1"/>
                </a:solidFill>
                <a:effectLst/>
                <a:latin typeface="Arial" charset="0"/>
                <a:ea typeface="Arial" charset="0"/>
                <a:cs typeface="Arial" charset="0"/>
              </a:rPr>
              <a:t>    \Gamma_5 pr - \Gamma_6 (p^2-r^2) +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m \\</a:t>
            </a:r>
          </a:p>
          <a:p>
            <a:r>
              <a:rPr lang="en-US" sz="1200" kern="1200" dirty="0">
                <a:solidFill>
                  <a:schemeClr val="tx1"/>
                </a:solidFill>
                <a:effectLst/>
                <a:latin typeface="Arial" charset="0"/>
                <a:ea typeface="Arial" charset="0"/>
                <a:cs typeface="Arial" charset="0"/>
              </a:rPr>
              <a:t>    \Gamma_7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\Gamma_1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 \Gamma_4 l + \Gamma_8 n</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 $\</a:t>
            </a:r>
            <a:r>
              <a:rPr lang="en-US" sz="1200" kern="1200" dirty="0" err="1">
                <a:solidFill>
                  <a:schemeClr val="tx1"/>
                </a:solidFill>
                <a:effectLst/>
                <a:latin typeface="Arial" charset="0"/>
                <a:ea typeface="Arial" charset="0"/>
                <a:cs typeface="Arial" charset="0"/>
              </a:rPr>
              <a:t>Gamma$'s</a:t>
            </a:r>
            <a:r>
              <a:rPr lang="en-US" sz="1200" kern="1200" dirty="0">
                <a:solidFill>
                  <a:schemeClr val="tx1"/>
                </a:solidFill>
                <a:effectLst/>
                <a:latin typeface="Arial" charset="0"/>
                <a:ea typeface="Arial" charset="0"/>
                <a:cs typeface="Arial" charset="0"/>
              </a:rPr>
              <a:t> are functions of moments and products of inertia</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14</a:t>
            </a:fld>
            <a:endParaRPr lang="en-US"/>
          </a:p>
        </p:txBody>
      </p:sp>
    </p:spTree>
    <p:extLst>
      <p:ext uri="{BB962C8B-B14F-4D97-AF65-F5344CB8AC3E}">
        <p14:creationId xmlns:p14="http://schemas.microsoft.com/office/powerpoint/2010/main" val="1280617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equations of motion are a system of 12 first-order ODE’s: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\cps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\cps</a:t>
            </a: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\cps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\label{</a:t>
            </a:r>
            <a:r>
              <a:rPr lang="en-US" sz="1200" kern="1200" dirty="0" err="1">
                <a:solidFill>
                  <a:schemeClr val="tx1"/>
                </a:solidFill>
                <a:effectLst/>
                <a:latin typeface="Arial" charset="0"/>
                <a:ea typeface="Arial" charset="0"/>
                <a:cs typeface="Arial" charset="0"/>
              </a:rPr>
              <a:t>eq:kin-eom-xyh</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rv-qw</a:t>
            </a:r>
            <a:r>
              <a:rPr lang="en-US" sz="1200" kern="1200" dirty="0">
                <a:solidFill>
                  <a:schemeClr val="tx1"/>
                </a:solidFill>
                <a:effectLst/>
                <a:latin typeface="Arial" charset="0"/>
                <a:ea typeface="Arial" charset="0"/>
                <a:cs typeface="Arial" charset="0"/>
              </a:rPr>
              <a:t> \\ pw-</a:t>
            </a:r>
            <a:r>
              <a:rPr lang="en-US" sz="1200" kern="1200" dirty="0" err="1">
                <a:solidFill>
                  <a:schemeClr val="tx1"/>
                </a:solidFill>
                <a:effectLst/>
                <a:latin typeface="Arial" charset="0"/>
                <a:ea typeface="Arial" charset="0"/>
                <a:cs typeface="Arial" charset="0"/>
              </a:rPr>
              <a:t>ru</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qu-pv</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\dot{\theta}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\sin\phi\tan\theta &amp; \cos\phi\tan\theta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\frac{\sin\phi}{\cos\theta} &amp; \frac{\cos\phi}{\cos\theta}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\Gamma_1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\Gamma_2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\Gamma_5 pr - \Gamma_6 (p^2-r^2)  \\</a:t>
            </a:r>
          </a:p>
          <a:p>
            <a:r>
              <a:rPr lang="en-US" sz="1200" kern="1200" dirty="0">
                <a:solidFill>
                  <a:schemeClr val="tx1"/>
                </a:solidFill>
                <a:effectLst/>
                <a:latin typeface="Arial" charset="0"/>
                <a:ea typeface="Arial" charset="0"/>
                <a:cs typeface="Arial" charset="0"/>
              </a:rPr>
              <a:t>    \Gamma_7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\Gamma_1 </a:t>
            </a:r>
            <a:r>
              <a:rPr lang="en-US" sz="1200" kern="1200" dirty="0" err="1">
                <a:solidFill>
                  <a:schemeClr val="tx1"/>
                </a:solidFill>
                <a:effectLst/>
                <a:latin typeface="Arial" charset="0"/>
                <a:ea typeface="Arial" charset="0"/>
                <a:cs typeface="Arial" charset="0"/>
              </a:rPr>
              <a:t>qr</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\Gamma_3 l + \Gamma_4 n \\</a:t>
            </a:r>
          </a:p>
          <a:p>
            <a:r>
              <a:rPr lang="en-US" sz="1200" kern="1200" dirty="0">
                <a:solidFill>
                  <a:schemeClr val="tx1"/>
                </a:solidFill>
                <a:effectLst/>
                <a:latin typeface="Arial" charset="0"/>
                <a:ea typeface="Arial" charset="0"/>
                <a:cs typeface="Arial" charset="0"/>
              </a:rPr>
              <a:t>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m \\</a:t>
            </a:r>
          </a:p>
          <a:p>
            <a:r>
              <a:rPr lang="en-US" sz="1200" kern="1200" dirty="0">
                <a:solidFill>
                  <a:schemeClr val="tx1"/>
                </a:solidFill>
                <a:effectLst/>
                <a:latin typeface="Arial" charset="0"/>
                <a:ea typeface="Arial" charset="0"/>
                <a:cs typeface="Arial" charset="0"/>
              </a:rPr>
              <a:t>    \Gamma_4 l + \Gamma_8 n</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*}{5}</a:t>
            </a:r>
          </a:p>
          <a:p>
            <a:r>
              <a:rPr lang="en-US" sz="1200" kern="1200" dirty="0">
                <a:solidFill>
                  <a:schemeClr val="tx1"/>
                </a:solidFill>
                <a:effectLst/>
                <a:latin typeface="Arial" charset="0"/>
                <a:ea typeface="Arial" charset="0"/>
                <a:cs typeface="Arial" charset="0"/>
              </a:rPr>
              <a:t>\Gamma_1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\Gamma_2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J_z-J_y</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\Gamma_3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\Gamma_4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\Gamma_5 &amp;= \frac{</a:t>
            </a:r>
            <a:r>
              <a:rPr lang="en-US" sz="1200" kern="1200" dirty="0" err="1">
                <a:solidFill>
                  <a:schemeClr val="tx1"/>
                </a:solidFill>
                <a:effectLst/>
                <a:latin typeface="Arial" charset="0"/>
                <a:ea typeface="Arial" charset="0"/>
                <a:cs typeface="Arial" charset="0"/>
              </a:rPr>
              <a:t>J_z-J_x</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\Gamma_6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\Gamma_7 &amp;= \frac{(</a:t>
            </a:r>
            <a:r>
              <a:rPr lang="en-US" sz="1200" kern="1200" dirty="0" err="1">
                <a:solidFill>
                  <a:schemeClr val="tx1"/>
                </a:solidFill>
                <a:effectLst/>
                <a:latin typeface="Arial" charset="0"/>
                <a:ea typeface="Arial" charset="0"/>
                <a:cs typeface="Arial" charset="0"/>
              </a:rPr>
              <a:t>J_x-J_y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\Gamma_8 &amp;= \frac{J_{x}}{\Gamma}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J_xJ_z</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15</a:t>
            </a:fld>
            <a:endParaRPr lang="en-US"/>
          </a:p>
        </p:txBody>
      </p:sp>
    </p:spTree>
    <p:extLst>
      <p:ext uri="{BB962C8B-B14F-4D97-AF65-F5344CB8AC3E}">
        <p14:creationId xmlns:p14="http://schemas.microsoft.com/office/powerpoint/2010/main" val="13398090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attitude of a rigid body can be represented by a unit quaternion, which is a 4-vector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$e_0$, $e_1$, $e_2$, and $e_3$ are scalars, and where $\|e\|=1$</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\begin{itemize}</a:t>
            </a:r>
          </a:p>
          <a:p>
            <a:r>
              <a:rPr lang="en-US" sz="1200" kern="1200" dirty="0">
                <a:solidFill>
                  <a:schemeClr val="tx1"/>
                </a:solidFill>
                <a:effectLst/>
                <a:latin typeface="Arial" charset="0"/>
                <a:ea typeface="Arial" charset="0"/>
                <a:cs typeface="Arial" charset="0"/>
              </a:rPr>
              <a:t>\item $e_0$ is called the scaler part of the quaternion</a:t>
            </a:r>
          </a:p>
          <a:p>
            <a:r>
              <a:rPr lang="en-US" sz="1200" kern="1200" dirty="0">
                <a:solidFill>
                  <a:schemeClr val="tx1"/>
                </a:solidFill>
                <a:effectLst/>
                <a:latin typeface="Arial" charset="0"/>
                <a:ea typeface="Arial" charset="0"/>
                <a:cs typeface="Arial" charset="0"/>
              </a:rPr>
              <a:t>\item $(e_1, e_2, e_3)^\top$ is called the vector part of the quaternion</a:t>
            </a:r>
          </a:p>
          <a:p>
            <a:r>
              <a:rPr lang="en-US" sz="1200" kern="1200" dirty="0">
                <a:solidFill>
                  <a:schemeClr val="tx1"/>
                </a:solidFill>
                <a:effectLst/>
                <a:latin typeface="Arial" charset="0"/>
                <a:ea typeface="Arial" charset="0"/>
                <a:cs typeface="Arial" charset="0"/>
              </a:rPr>
              <a:t>\end{itemize}</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16</a:t>
            </a:fld>
            <a:endParaRPr lang="en-US"/>
          </a:p>
        </p:txBody>
      </p:sp>
    </p:spTree>
    <p:extLst>
      <p:ext uri="{BB962C8B-B14F-4D97-AF65-F5344CB8AC3E}">
        <p14:creationId xmlns:p14="http://schemas.microsoft.com/office/powerpoint/2010/main" val="28758301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For a rotation of $\Theta$ about unit vector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the scalar part is defined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e_0 = \cos\left(\frac{\Theta}{2}\right)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and the vector part is defined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\sin\left(\frac{\Theta}{2}\right)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17</a:t>
            </a:fld>
            <a:endParaRPr lang="en-US"/>
          </a:p>
        </p:txBody>
      </p:sp>
    </p:spTree>
    <p:extLst>
      <p:ext uri="{BB962C8B-B14F-4D97-AF65-F5344CB8AC3E}">
        <p14:creationId xmlns:p14="http://schemas.microsoft.com/office/powerpoint/2010/main" val="11800831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{\bf \</a:t>
            </a:r>
            <a:r>
              <a:rPr lang="en-US" sz="1200" kern="1200" dirty="0" err="1">
                <a:solidFill>
                  <a:schemeClr val="tx1"/>
                </a:solidFill>
                <a:effectLst/>
                <a:latin typeface="Arial" charset="0"/>
                <a:ea typeface="Arial" charset="0"/>
                <a:cs typeface="Arial" charset="0"/>
              </a:rPr>
              <a:t>hspace</a:t>
            </a:r>
            <a:r>
              <a:rPr lang="en-US" sz="1200" kern="1200" dirty="0">
                <a:solidFill>
                  <a:schemeClr val="tx1"/>
                </a:solidFill>
                <a:effectLst/>
                <a:latin typeface="Arial" charset="0"/>
                <a:ea typeface="Arial" charset="0"/>
                <a:cs typeface="Arial" charset="0"/>
              </a:rPr>
              <a:t>{0.3in} Conversion Between Euler Angles and Quaternions}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\phi &amp;= \text{atan2} \left( 2(e_0e_1 + e_2e_3), (e_0^2+e_3^2-e_1^2-e_2^2) \right) \\</a:t>
            </a:r>
          </a:p>
          <a:p>
            <a:r>
              <a:rPr lang="en-US" sz="1200" kern="1200" dirty="0">
                <a:solidFill>
                  <a:schemeClr val="tx1"/>
                </a:solidFill>
                <a:effectLst/>
                <a:latin typeface="Arial" charset="0"/>
                <a:ea typeface="Arial" charset="0"/>
                <a:cs typeface="Arial" charset="0"/>
              </a:rPr>
              <a:t>\theta &amp;= \text{</a:t>
            </a:r>
            <a:r>
              <a:rPr lang="en-US" sz="1200" kern="1200" dirty="0" err="1">
                <a:solidFill>
                  <a:schemeClr val="tx1"/>
                </a:solidFill>
                <a:effectLst/>
                <a:latin typeface="Arial" charset="0"/>
                <a:ea typeface="Arial" charset="0"/>
                <a:cs typeface="Arial" charset="0"/>
              </a:rPr>
              <a:t>asin</a:t>
            </a:r>
            <a:r>
              <a:rPr lang="en-US" sz="1200" kern="1200" dirty="0">
                <a:solidFill>
                  <a:schemeClr val="tx1"/>
                </a:solidFill>
                <a:effectLst/>
                <a:latin typeface="Arial" charset="0"/>
                <a:ea typeface="Arial" charset="0"/>
                <a:cs typeface="Arial" charset="0"/>
              </a:rPr>
              <a:t>} \left(  2(e_0e_2 - e_1e_3) \right)  \\</a:t>
            </a:r>
          </a:p>
          <a:p>
            <a:r>
              <a:rPr lang="en-US" sz="1200" kern="1200" dirty="0">
                <a:solidFill>
                  <a:schemeClr val="tx1"/>
                </a:solidFill>
                <a:effectLst/>
                <a:latin typeface="Arial" charset="0"/>
                <a:ea typeface="Arial" charset="0"/>
                <a:cs typeface="Arial" charset="0"/>
              </a:rPr>
              <a:t>\psi &amp;= \text{atan2} \left( 2(e_0e_3 + e_1e_2), (e_0^2+e_1^2-e_2^2-e_3^2) \right)</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From the yaw, pitch, and roll Euler angles ($\psi$, $\phi$, $\theta$), the corresponding \\ quaternion elements are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e_0 &amp;= \cos\frac{\psi}{2}\cos\frac{\theta}{2}\cos\frac{\phi}{2}+\sin\frac{\psi}{2}\sin\frac{\theta}{2}\sin\frac{\phi}{2} \\</a:t>
            </a:r>
          </a:p>
          <a:p>
            <a:r>
              <a:rPr lang="en-US" sz="1200" kern="1200" dirty="0">
                <a:solidFill>
                  <a:schemeClr val="tx1"/>
                </a:solidFill>
                <a:effectLst/>
                <a:latin typeface="Arial" charset="0"/>
                <a:ea typeface="Arial" charset="0"/>
                <a:cs typeface="Arial" charset="0"/>
              </a:rPr>
              <a:t>e_1 &amp;= \cos\frac{\psi}{2}\cos\frac{\theta}{2}\sin\frac{\phi}{2}-\sin\frac{\psi}{2}\sin\frac{\theta}{2}\cos\frac{\phi}{2} \\</a:t>
            </a:r>
          </a:p>
          <a:p>
            <a:r>
              <a:rPr lang="en-US" sz="1200" kern="1200" dirty="0">
                <a:solidFill>
                  <a:schemeClr val="tx1"/>
                </a:solidFill>
                <a:effectLst/>
                <a:latin typeface="Arial" charset="0"/>
                <a:ea typeface="Arial" charset="0"/>
                <a:cs typeface="Arial" charset="0"/>
              </a:rPr>
              <a:t>e_2 &amp;= \cos\frac{\psi}{2}\sin\frac{\theta}{2}\cos\frac{\phi}{2}+\sin\frac{\psi}{2}\cos\frac{\theta}{2}\sin\frac{\phi}{2} \\</a:t>
            </a:r>
          </a:p>
          <a:p>
            <a:r>
              <a:rPr lang="en-US" sz="1200" kern="1200" dirty="0">
                <a:solidFill>
                  <a:schemeClr val="tx1"/>
                </a:solidFill>
                <a:effectLst/>
                <a:latin typeface="Arial" charset="0"/>
                <a:ea typeface="Arial" charset="0"/>
                <a:cs typeface="Arial" charset="0"/>
              </a:rPr>
              <a:t>e_3 &amp;= \sin\frac{\psi}{2}\cos\frac{\theta}{2}\cos\frac{\phi}{2}-\cos\frac{\psi}{2}\sin\frac{\theta}{2}\sin\frac{\phi}{2} </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18</a:t>
            </a:fld>
            <a:endParaRPr lang="en-US"/>
          </a:p>
        </p:txBody>
      </p:sp>
    </p:spTree>
    <p:extLst>
      <p:ext uri="{BB962C8B-B14F-4D97-AF65-F5344CB8AC3E}">
        <p14:creationId xmlns:p14="http://schemas.microsoft.com/office/powerpoint/2010/main" val="7909072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{\bf \</a:t>
            </a:r>
            <a:r>
              <a:rPr lang="en-US" sz="1200" kern="1200" dirty="0" err="1">
                <a:solidFill>
                  <a:schemeClr val="tx1"/>
                </a:solidFill>
                <a:effectLst/>
                <a:latin typeface="Arial" charset="0"/>
                <a:ea typeface="Arial" charset="0"/>
                <a:cs typeface="Arial" charset="0"/>
              </a:rPr>
              <a:t>hspace</a:t>
            </a:r>
            <a:r>
              <a:rPr lang="en-US" sz="1200" kern="1200" dirty="0">
                <a:solidFill>
                  <a:schemeClr val="tx1"/>
                </a:solidFill>
                <a:effectLst/>
                <a:latin typeface="Arial" charset="0"/>
                <a:ea typeface="Arial" charset="0"/>
                <a:cs typeface="Arial" charset="0"/>
              </a:rPr>
              <a:t>{0.2in} Conversion Between Quaternion and Rotation Matrix}</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{0.15in}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If the quaternion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{e}_</a:t>
            </a:r>
            <a:r>
              <a:rPr lang="en-US" sz="1200" kern="1200" dirty="0" err="1">
                <a:solidFill>
                  <a:schemeClr val="tx1"/>
                </a:solidFill>
                <a:effectLst/>
                <a:latin typeface="Arial" charset="0"/>
                <a:ea typeface="Arial" charset="0"/>
                <a:cs typeface="Arial" charset="0"/>
              </a:rPr>
              <a:t>b^i</a:t>
            </a:r>
            <a:r>
              <a:rPr lang="en-US" sz="1200" kern="1200" dirty="0">
                <a:solidFill>
                  <a:schemeClr val="tx1"/>
                </a:solidFill>
                <a:effectLst/>
                <a:latin typeface="Arial" charset="0"/>
                <a:ea typeface="Arial" charset="0"/>
                <a:cs typeface="Arial" charset="0"/>
              </a:rPr>
              <a:t>=(e_0, e_1, e_2, e_3)^\top$ represents a rotation from the body to the inertial frame, then the corresponding rotation matrix is</a:t>
            </a:r>
          </a:p>
          <a:p>
            <a:r>
              <a:rPr lang="en-US" sz="1200" kern="1200" dirty="0">
                <a:solidFill>
                  <a:schemeClr val="tx1"/>
                </a:solidFill>
                <a:effectLst/>
                <a:latin typeface="Arial" charset="0"/>
                <a:ea typeface="Arial" charset="0"/>
                <a:cs typeface="Arial" charset="0"/>
              </a:rPr>
              <a:t>\[</a:t>
            </a:r>
          </a:p>
          <a:p>
            <a:r>
              <a:rPr lang="en-US" sz="1200" kern="1200" dirty="0" err="1">
                <a:solidFill>
                  <a:schemeClr val="tx1"/>
                </a:solidFill>
                <a:effectLst/>
                <a:latin typeface="Arial" charset="0"/>
                <a:ea typeface="Arial" charset="0"/>
                <a:cs typeface="Arial" charset="0"/>
              </a:rPr>
              <a:t>R_b^i</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e_1^2+e_0^2-e_2^2-e_3^2 &amp; 2(e_1e_2-e_3e_0) &amp; 2(e_1e_3+e_2e_0) \\</a:t>
            </a:r>
          </a:p>
          <a:p>
            <a:r>
              <a:rPr lang="en-US" sz="1200" kern="1200" dirty="0">
                <a:solidFill>
                  <a:schemeClr val="tx1"/>
                </a:solidFill>
                <a:effectLst/>
                <a:latin typeface="Arial" charset="0"/>
                <a:ea typeface="Arial" charset="0"/>
                <a:cs typeface="Arial" charset="0"/>
              </a:rPr>
              <a:t>2(e_1e_2+e_3e_0) &amp;  e_2^2+e_0^2-e_1^2-e_3^2 &amp;  2(e_2e_3-e_1e_0) \\</a:t>
            </a:r>
          </a:p>
          <a:p>
            <a:r>
              <a:rPr lang="en-US" sz="1200" kern="1200" dirty="0">
                <a:solidFill>
                  <a:schemeClr val="tx1"/>
                </a:solidFill>
                <a:effectLst/>
                <a:latin typeface="Arial" charset="0"/>
                <a:ea typeface="Arial" charset="0"/>
                <a:cs typeface="Arial" charset="0"/>
              </a:rPr>
              <a:t>2(e_1e_3-e_2e_0) &amp; 2(e_2e_3+e_1e_0) &amp; e_3^2+e_0^2-e_1^2-e_2^2</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19</a:t>
            </a:fld>
            <a:endParaRPr lang="en-US"/>
          </a:p>
        </p:txBody>
      </p:sp>
    </p:spTree>
    <p:extLst>
      <p:ext uri="{BB962C8B-B14F-4D97-AF65-F5344CB8AC3E}">
        <p14:creationId xmlns:p14="http://schemas.microsoft.com/office/powerpoint/2010/main" val="278998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E5AE484F-9C01-1A40-99E3-93E24D0356F8}" type="slidenum">
              <a:rPr lang="en-US"/>
              <a:pPr/>
              <a:t>2</a:t>
            </a:fld>
            <a:endParaRPr lang="en-US"/>
          </a:p>
        </p:txBody>
      </p:sp>
      <p:sp>
        <p:nvSpPr>
          <p:cNvPr id="19459" name="Rectangle 2"/>
          <p:cNvSpPr>
            <a:spLocks noGrp="1" noRot="1" noChangeAspect="1" noChangeArrowheads="1" noTextEdit="1"/>
          </p:cNvSpPr>
          <p:nvPr>
            <p:ph type="sldImg"/>
          </p:nvPr>
        </p:nvSpPr>
        <p:spPr>
          <a:ln/>
        </p:spPr>
      </p:sp>
      <p:sp>
        <p:nvSpPr>
          <p:cNvPr id="19460" name="Rectangle 3"/>
          <p:cNvSpPr>
            <a:spLocks noGrp="1" noChangeArrowheads="1"/>
          </p:cNvSpPr>
          <p:nvPr>
            <p:ph type="body" idx="1"/>
          </p:nvPr>
        </p:nvSpPr>
        <p:spPr>
          <a:noFill/>
          <a:ln/>
        </p:spPr>
        <p:txBody>
          <a:bodyPr/>
          <a:lstStyle/>
          <a:p>
            <a:pPr eaLnBrk="1" hangingPunct="1"/>
            <a:r>
              <a:rPr lang="en-US" dirty="0"/>
              <a:t>% Goal of next two chapters</a:t>
            </a:r>
            <a:r>
              <a:rPr lang="en-US" baseline="0" dirty="0"/>
              <a:t> is to write equations of motion in the form:</a:t>
            </a:r>
          </a:p>
          <a:p>
            <a:pPr eaLnBrk="1" hangingPunct="1"/>
            <a:r>
              <a:rPr lang="en-US" baseline="0" dirty="0"/>
              <a:t>% </a:t>
            </a:r>
            <a:r>
              <a:rPr lang="en-US" baseline="0" dirty="0" err="1"/>
              <a:t>xdot</a:t>
            </a:r>
            <a:r>
              <a:rPr lang="en-US" baseline="0" dirty="0"/>
              <a:t> = f(</a:t>
            </a:r>
            <a:r>
              <a:rPr lang="en-US" baseline="0" dirty="0" err="1"/>
              <a:t>x,u</a:t>
            </a:r>
            <a:r>
              <a:rPr lang="en-US" baseline="0" dirty="0"/>
              <a:t>)</a:t>
            </a:r>
          </a:p>
          <a:p>
            <a:pPr eaLnBrk="1" hangingPunct="1"/>
            <a:r>
              <a:rPr lang="en-US" baseline="0" dirty="0"/>
              <a:t>% where x is our state vector and u is our input vector</a:t>
            </a:r>
          </a:p>
          <a:p>
            <a:pPr eaLnBrk="1" hangingPunct="1"/>
            <a:r>
              <a:rPr lang="en-US" baseline="0" dirty="0"/>
              <a:t>% What are states?</a:t>
            </a:r>
          </a:p>
          <a:p>
            <a:pPr eaLnBrk="1" hangingPunct="1"/>
            <a:r>
              <a:rPr lang="en-US" baseline="0" dirty="0"/>
              <a:t>% What are inputs?</a:t>
            </a:r>
          </a:p>
          <a:p>
            <a:pPr eaLnBrk="1" hangingPunct="1"/>
            <a:endParaRPr lang="en-US" baseline="0" dirty="0"/>
          </a:p>
          <a:p>
            <a:r>
              <a:rPr lang="en-US" sz="1200" kern="1200" dirty="0">
                <a:solidFill>
                  <a:schemeClr val="tx1"/>
                </a:solidFill>
                <a:latin typeface="Arial" charset="0"/>
                <a:ea typeface="Arial" charset="0"/>
                <a:cs typeface="Arial" charset="0"/>
              </a:rPr>
              <a:t>\begin{table}</a:t>
            </a:r>
          </a:p>
          <a:p>
            <a:r>
              <a:rPr lang="en-US" sz="1200" kern="1200" dirty="0">
                <a:solidFill>
                  <a:schemeClr val="tx1"/>
                </a:solidFill>
                <a:latin typeface="Arial" charset="0"/>
                <a:ea typeface="Arial" charset="0"/>
                <a:cs typeface="Arial" charset="0"/>
              </a:rPr>
              <a:t>\centering</a:t>
            </a:r>
          </a:p>
          <a:p>
            <a:r>
              <a:rPr lang="en-US" sz="1200" kern="1200" dirty="0">
                <a:solidFill>
                  <a:schemeClr val="tx1"/>
                </a:solidFill>
                <a:latin typeface="Arial" charset="0"/>
                <a:ea typeface="Arial" charset="0"/>
                <a:cs typeface="Arial" charset="0"/>
              </a:rPr>
              <a:t>\begin{tabular}{|</a:t>
            </a:r>
            <a:r>
              <a:rPr lang="en-US" sz="1200" kern="1200" dirty="0" err="1">
                <a:solidFill>
                  <a:schemeClr val="tx1"/>
                </a:solidFill>
                <a:latin typeface="Arial" charset="0"/>
                <a:ea typeface="Arial" charset="0"/>
                <a:cs typeface="Arial" charset="0"/>
              </a:rPr>
              <a:t>c|l</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Name &amp; Description \\</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p_n</a:t>
            </a:r>
            <a:r>
              <a:rPr lang="en-US" sz="1200" kern="1200" dirty="0">
                <a:solidFill>
                  <a:schemeClr val="tx1"/>
                </a:solidFill>
                <a:latin typeface="Arial" charset="0"/>
                <a:ea typeface="Arial" charset="0"/>
                <a:cs typeface="Arial" charset="0"/>
              </a:rPr>
              <a:t>$ &amp; Inertial north position of MAV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p_e</a:t>
            </a:r>
            <a:r>
              <a:rPr lang="en-US" sz="1200" kern="1200" dirty="0">
                <a:solidFill>
                  <a:schemeClr val="tx1"/>
                </a:solidFill>
                <a:latin typeface="Arial" charset="0"/>
                <a:ea typeface="Arial" charset="0"/>
                <a:cs typeface="Arial" charset="0"/>
              </a:rPr>
              <a:t>$ &amp; Inertial east position of MAV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p_d</a:t>
            </a:r>
            <a:r>
              <a:rPr lang="en-US" sz="1200" kern="1200" dirty="0">
                <a:solidFill>
                  <a:schemeClr val="tx1"/>
                </a:solidFill>
                <a:latin typeface="Arial" charset="0"/>
                <a:ea typeface="Arial" charset="0"/>
                <a:cs typeface="Arial" charset="0"/>
              </a:rPr>
              <a:t>$ &amp; Inertial down position of MAV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$u$ &amp; Ground velocity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$v$ &amp; Ground velocity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$w$ &amp; Ground velocity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$\phi$ &amp; Roll angle defined with respect to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{F}^{v2}$\\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$\theta$ &amp; Pitch angle defined with respect to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{F}^{v1}$\\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$\psi$ &amp; Heading (yaw) angle defined with respect to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{F}^v$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 &amp; Body angular (roll) rate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$q$ &amp; Body angular (pitch) rate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$r$ &amp; Body angular (yaw) rate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\end{tabular}</a:t>
            </a:r>
          </a:p>
          <a:p>
            <a:r>
              <a:rPr lang="en-US" sz="1200" kern="1200" dirty="0">
                <a:solidFill>
                  <a:schemeClr val="tx1"/>
                </a:solidFill>
                <a:latin typeface="Arial" charset="0"/>
                <a:ea typeface="Arial" charset="0"/>
                <a:cs typeface="Arial" charset="0"/>
              </a:rPr>
              <a:t>\end{table}</a:t>
            </a:r>
            <a:endParaRPr lang="en-US" dirty="0"/>
          </a:p>
          <a:p>
            <a:pPr eaLnBrk="1" hangingPunct="1"/>
            <a:endParaRPr lang="en-US" baseline="0" dirty="0"/>
          </a:p>
        </p:txBody>
      </p:sp>
    </p:spTree>
    <p:extLst>
      <p:ext uri="{BB962C8B-B14F-4D97-AF65-F5344CB8AC3E}">
        <p14:creationId xmlns:p14="http://schemas.microsoft.com/office/powerpoint/2010/main" val="1333217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equations of motion are a system of 13 first-order ODE’s: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\cps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\cps</a:t>
            </a: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\cps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\label{</a:t>
            </a:r>
            <a:r>
              <a:rPr lang="en-US" sz="1200" kern="1200" dirty="0" err="1">
                <a:solidFill>
                  <a:schemeClr val="tx1"/>
                </a:solidFill>
                <a:effectLst/>
                <a:latin typeface="Arial" charset="0"/>
                <a:ea typeface="Arial" charset="0"/>
                <a:cs typeface="Arial" charset="0"/>
              </a:rPr>
              <a:t>eq:kin-eom-xyh</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rv-qw</a:t>
            </a:r>
            <a:r>
              <a:rPr lang="en-US" sz="1200" kern="1200" dirty="0">
                <a:solidFill>
                  <a:schemeClr val="tx1"/>
                </a:solidFill>
                <a:effectLst/>
                <a:latin typeface="Arial" charset="0"/>
                <a:ea typeface="Arial" charset="0"/>
                <a:cs typeface="Arial" charset="0"/>
              </a:rPr>
              <a:t> \\ pw-</a:t>
            </a:r>
            <a:r>
              <a:rPr lang="en-US" sz="1200" kern="1200" dirty="0" err="1">
                <a:solidFill>
                  <a:schemeClr val="tx1"/>
                </a:solidFill>
                <a:effectLst/>
                <a:latin typeface="Arial" charset="0"/>
                <a:ea typeface="Arial" charset="0"/>
                <a:cs typeface="Arial" charset="0"/>
              </a:rPr>
              <a:t>ru</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qu-pv</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\dot{e}_0 \\ \dot{e}_1 \\ \dot{e}_2 \\ \dot{e}_3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{1}{2}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-p &amp; -q &amp; -r \\</a:t>
            </a:r>
          </a:p>
          <a:p>
            <a:r>
              <a:rPr lang="en-US" sz="1200" kern="1200" dirty="0">
                <a:solidFill>
                  <a:schemeClr val="tx1"/>
                </a:solidFill>
                <a:effectLst/>
                <a:latin typeface="Arial" charset="0"/>
                <a:ea typeface="Arial" charset="0"/>
                <a:cs typeface="Arial" charset="0"/>
              </a:rPr>
              <a:t>    p &amp; 0 &amp; r &amp; -q \\</a:t>
            </a:r>
          </a:p>
          <a:p>
            <a:r>
              <a:rPr lang="en-US" sz="1200" kern="1200" dirty="0">
                <a:solidFill>
                  <a:schemeClr val="tx1"/>
                </a:solidFill>
                <a:effectLst/>
                <a:latin typeface="Arial" charset="0"/>
                <a:ea typeface="Arial" charset="0"/>
                <a:cs typeface="Arial" charset="0"/>
              </a:rPr>
              <a:t>    q &amp; -r &amp; 0 &amp; p \\</a:t>
            </a:r>
          </a:p>
          <a:p>
            <a:r>
              <a:rPr lang="en-US" sz="1200" kern="1200" dirty="0">
                <a:solidFill>
                  <a:schemeClr val="tx1"/>
                </a:solidFill>
                <a:effectLst/>
                <a:latin typeface="Arial" charset="0"/>
                <a:ea typeface="Arial" charset="0"/>
                <a:cs typeface="Arial" charset="0"/>
              </a:rPr>
              <a:t>    r &amp; q &amp; -p &amp; 0</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\Gamma_1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\Gamma_2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\Gamma_5 </a:t>
            </a:r>
            <a:r>
              <a:rPr lang="en-US" sz="1200" kern="1200" dirty="0" err="1">
                <a:solidFill>
                  <a:schemeClr val="tx1"/>
                </a:solidFill>
                <a:effectLst/>
                <a:latin typeface="Arial" charset="0"/>
                <a:ea typeface="Arial" charset="0"/>
                <a:cs typeface="Arial" charset="0"/>
              </a:rPr>
              <a:t>pr</a:t>
            </a:r>
            <a:r>
              <a:rPr lang="en-US" sz="1200" kern="1200" dirty="0">
                <a:solidFill>
                  <a:schemeClr val="tx1"/>
                </a:solidFill>
                <a:effectLst/>
                <a:latin typeface="Arial" charset="0"/>
                <a:ea typeface="Arial" charset="0"/>
                <a:cs typeface="Arial" charset="0"/>
              </a:rPr>
              <a:t> - \Gamma_6 (p^2-r^2)  \\</a:t>
            </a:r>
          </a:p>
          <a:p>
            <a:r>
              <a:rPr lang="en-US" sz="1200" kern="1200" dirty="0">
                <a:solidFill>
                  <a:schemeClr val="tx1"/>
                </a:solidFill>
                <a:effectLst/>
                <a:latin typeface="Arial" charset="0"/>
                <a:ea typeface="Arial" charset="0"/>
                <a:cs typeface="Arial" charset="0"/>
              </a:rPr>
              <a:t>    \Gamma_7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\Gamma_1 </a:t>
            </a:r>
            <a:r>
              <a:rPr lang="en-US" sz="1200" kern="1200" dirty="0" err="1">
                <a:solidFill>
                  <a:schemeClr val="tx1"/>
                </a:solidFill>
                <a:effectLst/>
                <a:latin typeface="Arial" charset="0"/>
                <a:ea typeface="Arial" charset="0"/>
                <a:cs typeface="Arial" charset="0"/>
              </a:rPr>
              <a:t>qr</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\Gamma_3 l + \Gamma_4 n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m \\</a:t>
            </a:r>
          </a:p>
          <a:p>
            <a:r>
              <a:rPr lang="en-US" sz="1200" kern="1200" dirty="0">
                <a:solidFill>
                  <a:schemeClr val="tx1"/>
                </a:solidFill>
                <a:effectLst/>
                <a:latin typeface="Arial" charset="0"/>
                <a:ea typeface="Arial" charset="0"/>
                <a:cs typeface="Arial" charset="0"/>
              </a:rPr>
              <a:t>    \Gamma_4 l + \Gamma_8 n</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*}{5}</a:t>
            </a:r>
          </a:p>
          <a:p>
            <a:r>
              <a:rPr lang="en-US" sz="1200" kern="1200" dirty="0">
                <a:solidFill>
                  <a:schemeClr val="tx1"/>
                </a:solidFill>
                <a:effectLst/>
                <a:latin typeface="Arial" charset="0"/>
                <a:ea typeface="Arial" charset="0"/>
                <a:cs typeface="Arial" charset="0"/>
              </a:rPr>
              <a:t>\Gamma_1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\Gamma_2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J_z-J_y</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\Gamma_3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\Gamma_4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\Gamma_5 &amp;= \frac{</a:t>
            </a:r>
            <a:r>
              <a:rPr lang="en-US" sz="1200" kern="1200" dirty="0" err="1">
                <a:solidFill>
                  <a:schemeClr val="tx1"/>
                </a:solidFill>
                <a:effectLst/>
                <a:latin typeface="Arial" charset="0"/>
                <a:ea typeface="Arial" charset="0"/>
                <a:cs typeface="Arial" charset="0"/>
              </a:rPr>
              <a:t>J_z-J_x</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\Gamma_6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\Gamma_7 &amp;= \frac{(</a:t>
            </a:r>
            <a:r>
              <a:rPr lang="en-US" sz="1200" kern="1200" dirty="0" err="1">
                <a:solidFill>
                  <a:schemeClr val="tx1"/>
                </a:solidFill>
                <a:effectLst/>
                <a:latin typeface="Arial" charset="0"/>
                <a:ea typeface="Arial" charset="0"/>
                <a:cs typeface="Arial" charset="0"/>
              </a:rPr>
              <a:t>J_x-J_y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\Gamma_8 &amp;= \frac{J_{x}}{\Gamma}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J_xJ_z</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20</a:t>
            </a:fld>
            <a:endParaRPr lang="en-US"/>
          </a:p>
        </p:txBody>
      </p:sp>
    </p:spTree>
    <p:extLst>
      <p:ext uri="{BB962C8B-B14F-4D97-AF65-F5344CB8AC3E}">
        <p14:creationId xmlns:p14="http://schemas.microsoft.com/office/powerpoint/2010/main" val="1553046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In Python, $e$ needs to be normalized after applying the RK4 update step to ensure that $\|e\|=1$</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In Simulink, we can ensure that $\|e\|\</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1$ by appending the quaternion kinematics as </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\dot{e}_0 \\ \dot{e}_1 \\ \dot{e}_2 \\ \dot{e}_3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\frac{1}{2}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-p &amp; -q &amp; -r \\</a:t>
            </a:r>
          </a:p>
          <a:p>
            <a:r>
              <a:rPr lang="en-US" sz="1200" kern="1200" dirty="0">
                <a:solidFill>
                  <a:schemeClr val="tx1"/>
                </a:solidFill>
                <a:effectLst/>
                <a:latin typeface="Arial" charset="0"/>
                <a:ea typeface="Arial" charset="0"/>
                <a:cs typeface="Arial" charset="0"/>
              </a:rPr>
              <a:t>    p &amp; 0 &amp; r &amp; -q \\</a:t>
            </a:r>
          </a:p>
          <a:p>
            <a:r>
              <a:rPr lang="en-US" sz="1200" kern="1200" dirty="0">
                <a:solidFill>
                  <a:schemeClr val="tx1"/>
                </a:solidFill>
                <a:effectLst/>
                <a:latin typeface="Arial" charset="0"/>
                <a:ea typeface="Arial" charset="0"/>
                <a:cs typeface="Arial" charset="0"/>
              </a:rPr>
              <a:t>    q &amp; -r &amp; 0 &amp; p \\</a:t>
            </a:r>
          </a:p>
          <a:p>
            <a:r>
              <a:rPr lang="en-US" sz="1200" kern="1200" dirty="0">
                <a:solidFill>
                  <a:schemeClr val="tx1"/>
                </a:solidFill>
                <a:effectLst/>
                <a:latin typeface="Arial" charset="0"/>
                <a:ea typeface="Arial" charset="0"/>
                <a:cs typeface="Arial" charset="0"/>
              </a:rPr>
              <a:t>    r &amp; q &amp; -p &amp; 0</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 \lambda\frac{\partial J}{\partial e} \\</a:t>
            </a:r>
          </a:p>
          <a:p>
            <a:r>
              <a:rPr lang="en-US" sz="1200" kern="1200" dirty="0">
                <a:solidFill>
                  <a:schemeClr val="tx1"/>
                </a:solidFill>
                <a:effectLst/>
                <a:latin typeface="Arial" charset="0"/>
                <a:ea typeface="Arial" charset="0"/>
                <a:cs typeface="Arial" charset="0"/>
              </a:rPr>
              <a:t>&amp;= \frac{1}{2}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\lambda (1-\|e\|^2) &amp; -p &amp; -q &amp; -r \\</a:t>
            </a:r>
          </a:p>
          <a:p>
            <a:r>
              <a:rPr lang="en-US" sz="1200" kern="1200" dirty="0">
                <a:solidFill>
                  <a:schemeClr val="tx1"/>
                </a:solidFill>
                <a:effectLst/>
                <a:latin typeface="Arial" charset="0"/>
                <a:ea typeface="Arial" charset="0"/>
                <a:cs typeface="Arial" charset="0"/>
              </a:rPr>
              <a:t>    p &amp; \lambda (1-\|e\|^2) &amp; r &amp; -q \\</a:t>
            </a:r>
          </a:p>
          <a:p>
            <a:r>
              <a:rPr lang="en-US" sz="1200" kern="1200" dirty="0">
                <a:solidFill>
                  <a:schemeClr val="tx1"/>
                </a:solidFill>
                <a:effectLst/>
                <a:latin typeface="Arial" charset="0"/>
                <a:ea typeface="Arial" charset="0"/>
                <a:cs typeface="Arial" charset="0"/>
              </a:rPr>
              <a:t>    q &amp; -r &amp; \lambda (1-\|e\|^2) &amp; p \\</a:t>
            </a:r>
          </a:p>
          <a:p>
            <a:r>
              <a:rPr lang="en-US" sz="1200" kern="1200" dirty="0">
                <a:solidFill>
                  <a:schemeClr val="tx1"/>
                </a:solidFill>
                <a:effectLst/>
                <a:latin typeface="Arial" charset="0"/>
                <a:ea typeface="Arial" charset="0"/>
                <a:cs typeface="Arial" charset="0"/>
              </a:rPr>
              <a:t>    r &amp; q &amp; -p &amp; \lambda (1-\|e\|^2)</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 $J=\frac{1}{8}(1-\|e\|^2)^2$ and where $\lambda&gt;0$.  The second term forces $\|e\|\to 1$.  In our experience, a value of $\lambda=1000$ seems to work well, but a stiff solver like ODE15s must be used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21</a:t>
            </a:fld>
            <a:endParaRPr lang="en-US"/>
          </a:p>
        </p:txBody>
      </p:sp>
    </p:spTree>
    <p:extLst>
      <p:ext uri="{BB962C8B-B14F-4D97-AF65-F5344CB8AC3E}">
        <p14:creationId xmlns:p14="http://schemas.microsoft.com/office/powerpoint/2010/main" val="19389325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}{10in}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objective is the numerically solve the differential equation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\frac{dx}{dt}(t) = f(x(t), u(t)), \quad x(t_0)=x_0</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Integrating both sides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x(t) = x(t_0) + \int_{t_0}^t f(x(\tau), u(\tau))\,d\tau</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Note:  $x(t)$ appears on both sides of the equation!  Therefore, approximation is required.</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{0.35cm}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Re-write solution integral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x(t) &amp;= x(t_0) + \int_{t_0}^{t-T_s} f(x(\tau), u(\tau))\,d\tau </a:t>
            </a:r>
          </a:p>
          <a:p>
            <a:r>
              <a:rPr lang="en-US" sz="1200" kern="1200" dirty="0">
                <a:solidFill>
                  <a:schemeClr val="tx1"/>
                </a:solidFill>
                <a:effectLst/>
                <a:latin typeface="Arial" charset="0"/>
                <a:ea typeface="Arial" charset="0"/>
                <a:cs typeface="Arial" charset="0"/>
              </a:rPr>
              <a:t>  + \int_{t-T_s}^t f(x(\tau), u(\tau))\,d\tau  \\</a:t>
            </a:r>
          </a:p>
          <a:p>
            <a:r>
              <a:rPr lang="en-US" sz="1200" kern="1200" dirty="0">
                <a:solidFill>
                  <a:schemeClr val="tx1"/>
                </a:solidFill>
                <a:effectLst/>
                <a:latin typeface="Arial" charset="0"/>
                <a:ea typeface="Arial" charset="0"/>
                <a:cs typeface="Arial" charset="0"/>
              </a:rPr>
              <a:t>&amp;= x(t-T_s) + \int_{t-T_s}^t f(x(\tau), x(\tau))\,d\tau</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22</a:t>
            </a:fld>
            <a:endParaRPr lang="en-US"/>
          </a:p>
        </p:txBody>
      </p:sp>
    </p:spTree>
    <p:extLst>
      <p:ext uri="{BB962C8B-B14F-4D97-AF65-F5344CB8AC3E}">
        <p14:creationId xmlns:p14="http://schemas.microsoft.com/office/powerpoint/2010/main" val="14693121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}{10in}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integral can most easily be approximated using Euler's method</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f(\xi)d\xi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(b-a)f(a)</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Accordingly,</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T_s f(x(t-T_s), u(t-T_s))</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numerical integration routine can be written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x_0 &amp;= x(t_0) \</a:t>
            </a:r>
            <a:r>
              <a:rPr lang="en-US" sz="1200" kern="1200" dirty="0" err="1">
                <a:solidFill>
                  <a:schemeClr val="tx1"/>
                </a:solidFill>
                <a:effectLst/>
                <a:latin typeface="Arial" charset="0"/>
                <a:ea typeface="Arial" charset="0"/>
                <a:cs typeface="Arial" charset="0"/>
              </a:rPr>
              <a:t>notag</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X_1 &amp;= f(x_{k-1}, u_{k-1})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&amp;= x_{k-1} + T_s X_1</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first-order method or RK1</a:t>
            </a:r>
          </a:p>
          <a:p>
            <a:r>
              <a:rPr lang="en-US" sz="1200" kern="1200" dirty="0">
                <a:solidFill>
                  <a:schemeClr val="tx1"/>
                </a:solidFill>
                <a:effectLst/>
                <a:latin typeface="Arial" charset="0"/>
                <a:ea typeface="Arial" charset="0"/>
                <a:cs typeface="Arial" charset="0"/>
              </a:rPr>
              <a:t>  </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23</a:t>
            </a:fld>
            <a:endParaRPr lang="en-US"/>
          </a:p>
        </p:txBody>
      </p:sp>
    </p:spTree>
    <p:extLst>
      <p:ext uri="{BB962C8B-B14F-4D97-AF65-F5344CB8AC3E}">
        <p14:creationId xmlns:p14="http://schemas.microsoft.com/office/powerpoint/2010/main" val="1552408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}{10in}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To improve accuracy, the integral can be approximated using the trapezoidal rule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f(\xi)d\xi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(b-a)\left(\frac{f(a)+f(b)}{2}\right)</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Accordingly,</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\frac{T_s}{2}\big[f(x(t-T_s),u(t-T_s)) + f(x(t), u(t))\big]</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$x(t)$ is unknown so use RK1 to approximate it as</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multline</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\frac{T_s}{2}\Big[f(x(t-T_s),u(t-T_s))</a:t>
            </a:r>
          </a:p>
          <a:p>
            <a:r>
              <a:rPr lang="en-US" sz="1200" kern="1200" dirty="0">
                <a:solidFill>
                  <a:schemeClr val="tx1"/>
                </a:solidFill>
                <a:effectLst/>
                <a:latin typeface="Arial" charset="0"/>
                <a:ea typeface="Arial" charset="0"/>
                <a:cs typeface="Arial" charset="0"/>
              </a:rPr>
              <a:t>\\ + f(x(t-T_s) + T_s f(x(t-T_s), u(t-T_s)), u(t-T_s))\Big]</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multline</a:t>
            </a:r>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numerical integration routine can be written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x_0 &amp;= x(t_0) \\</a:t>
            </a:r>
          </a:p>
          <a:p>
            <a:r>
              <a:rPr lang="en-US" sz="1200" kern="1200" dirty="0">
                <a:solidFill>
                  <a:schemeClr val="tx1"/>
                </a:solidFill>
                <a:effectLst/>
                <a:latin typeface="Arial" charset="0"/>
                <a:ea typeface="Arial" charset="0"/>
                <a:cs typeface="Arial" charset="0"/>
              </a:rPr>
              <a:t>X_1 &amp;= f(x_{k-1}, u_{k-1}) \\</a:t>
            </a:r>
          </a:p>
          <a:p>
            <a:r>
              <a:rPr lang="en-US" sz="1200" kern="1200" dirty="0">
                <a:solidFill>
                  <a:schemeClr val="tx1"/>
                </a:solidFill>
                <a:effectLst/>
                <a:latin typeface="Arial" charset="0"/>
                <a:ea typeface="Arial" charset="0"/>
                <a:cs typeface="Arial" charset="0"/>
              </a:rPr>
              <a:t>X_2 &amp; = f(x_{k-1} + T_sX_1, u_{k-1}) \\</a:t>
            </a:r>
          </a:p>
          <a:p>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&amp;= x_{k-1} + \frac{T_s}{2} \left( X_1 + X_2 \right) </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second-order method or RK2</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24</a:t>
            </a:fld>
            <a:endParaRPr lang="en-US"/>
          </a:p>
        </p:txBody>
      </p:sp>
    </p:spTree>
    <p:extLst>
      <p:ext uri="{BB962C8B-B14F-4D97-AF65-F5344CB8AC3E}">
        <p14:creationId xmlns:p14="http://schemas.microsoft.com/office/powerpoint/2010/main" val="18076307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}{9in}</a:t>
            </a:r>
          </a:p>
          <a:p>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An even better approximation is obtained using Simpson's Rule (area under a parabola):</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f(\xi)d\xi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\left(\frac{b-a}{6}\right)\left(f(a) + 4f\left(\frac{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 f(b)\right)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standard strategy is to write the approximation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\left(\frac{b-a}{6}\right)\left(f(a) + 2f\left(\frac{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+ 2f\left(\frac{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 f(b)\right)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Define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X_1 &amp;= f(a) \\</a:t>
            </a:r>
          </a:p>
          <a:p>
            <a:r>
              <a:rPr lang="en-US" sz="1200" kern="1200" dirty="0">
                <a:solidFill>
                  <a:schemeClr val="tx1"/>
                </a:solidFill>
                <a:effectLst/>
                <a:latin typeface="Arial" charset="0"/>
                <a:ea typeface="Arial" charset="0"/>
                <a:cs typeface="Arial" charset="0"/>
              </a:rPr>
              <a:t>X_2 &amp;= f( a + \frac{T_s}{2}X_1)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a:t>
            </a:r>
          </a:p>
          <a:p>
            <a:r>
              <a:rPr lang="en-US" sz="1200" kern="1200" dirty="0">
                <a:solidFill>
                  <a:schemeClr val="tx1"/>
                </a:solidFill>
                <a:effectLst/>
                <a:latin typeface="Arial" charset="0"/>
                <a:ea typeface="Arial" charset="0"/>
                <a:cs typeface="Arial" charset="0"/>
              </a:rPr>
              <a:t>X_3 &amp;= f( a + \frac{T_s}{2}X_2)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a:t>
            </a:r>
          </a:p>
          <a:p>
            <a:r>
              <a:rPr lang="en-US" sz="1200" kern="1200" dirty="0">
                <a:solidFill>
                  <a:schemeClr val="tx1"/>
                </a:solidFill>
                <a:effectLst/>
                <a:latin typeface="Arial" charset="0"/>
                <a:ea typeface="Arial" charset="0"/>
                <a:cs typeface="Arial" charset="0"/>
              </a:rPr>
              <a:t>X_4 &amp;= f( a + T_s X_3)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f(b)</a:t>
            </a:r>
          </a:p>
          <a:p>
            <a:r>
              <a:rPr lang="en-US" sz="1200" kern="1200" dirty="0">
                <a:solidFill>
                  <a:schemeClr val="tx1"/>
                </a:solidFill>
                <a:effectLst/>
                <a:latin typeface="Arial" charset="0"/>
                <a:ea typeface="Arial" charset="0"/>
                <a:cs typeface="Arial" charset="0"/>
              </a:rPr>
              <a:t>\end{align*}</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25</a:t>
            </a:fld>
            <a:endParaRPr lang="en-US"/>
          </a:p>
        </p:txBody>
      </p:sp>
    </p:spTree>
    <p:extLst>
      <p:ext uri="{BB962C8B-B14F-4D97-AF65-F5344CB8AC3E}">
        <p14:creationId xmlns:p14="http://schemas.microsoft.com/office/powerpoint/2010/main" val="23584207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}{7in}</a:t>
            </a:r>
          </a:p>
          <a:p>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numerical integration routine can be written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x_0 &amp;= x(t_0) \\</a:t>
            </a:r>
          </a:p>
          <a:p>
            <a:r>
              <a:rPr lang="en-US" sz="1200" kern="1200" dirty="0">
                <a:solidFill>
                  <a:schemeClr val="tx1"/>
                </a:solidFill>
                <a:effectLst/>
                <a:latin typeface="Arial" charset="0"/>
                <a:ea typeface="Arial" charset="0"/>
                <a:cs typeface="Arial" charset="0"/>
              </a:rPr>
              <a:t>  X_1 &amp;= f(x_{k-1}, u_{k-1}) \\</a:t>
            </a:r>
          </a:p>
          <a:p>
            <a:r>
              <a:rPr lang="en-US" sz="1200" kern="1200" dirty="0">
                <a:solidFill>
                  <a:schemeClr val="tx1"/>
                </a:solidFill>
                <a:effectLst/>
                <a:latin typeface="Arial" charset="0"/>
                <a:ea typeface="Arial" charset="0"/>
                <a:cs typeface="Arial" charset="0"/>
              </a:rPr>
              <a:t>  X_2 &amp;= f(x_{k-1}  + \frac{T_s}{2}X_1, u_{k-1}) \\</a:t>
            </a:r>
          </a:p>
          <a:p>
            <a:r>
              <a:rPr lang="en-US" sz="1200" kern="1200" dirty="0">
                <a:solidFill>
                  <a:schemeClr val="tx1"/>
                </a:solidFill>
                <a:effectLst/>
                <a:latin typeface="Arial" charset="0"/>
                <a:ea typeface="Arial" charset="0"/>
                <a:cs typeface="Arial" charset="0"/>
              </a:rPr>
              <a:t>  X_3 &amp;= f(x_{k-1}  + \frac{T_s}{2}X_2, u_{k-1}) \\</a:t>
            </a:r>
          </a:p>
          <a:p>
            <a:r>
              <a:rPr lang="en-US" sz="1200" kern="1200" dirty="0">
                <a:solidFill>
                  <a:schemeClr val="tx1"/>
                </a:solidFill>
                <a:effectLst/>
                <a:latin typeface="Arial" charset="0"/>
                <a:ea typeface="Arial" charset="0"/>
                <a:cs typeface="Arial" charset="0"/>
              </a:rPr>
              <a:t>  X_4 &amp;= f(x_{k-1}  + T_s X_3, u_{k-1})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&amp;= x_{k-1} + \frac{T_s}{6} (X_1 + 2X_2 + 2X_3 + X_4)</a:t>
            </a:r>
          </a:p>
          <a:p>
            <a:r>
              <a:rPr lang="en-US" sz="1200" kern="1200" dirty="0">
                <a:solidFill>
                  <a:schemeClr val="tx1"/>
                </a:solidFill>
                <a:effectLst/>
                <a:latin typeface="Arial" charset="0"/>
                <a:ea typeface="Arial" charset="0"/>
                <a:cs typeface="Arial" charset="0"/>
              </a:rPr>
              <a:t>\end{align*}</a:t>
            </a:r>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fourth-order method \\ or RK4</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26</a:t>
            </a:fld>
            <a:endParaRPr lang="en-US"/>
          </a:p>
        </p:txBody>
      </p:sp>
    </p:spTree>
    <p:extLst>
      <p:ext uri="{BB962C8B-B14F-4D97-AF65-F5344CB8AC3E}">
        <p14:creationId xmlns:p14="http://schemas.microsoft.com/office/powerpoint/2010/main" val="4281981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}{7in}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integral on the previous page can be approximated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T_s f(x(t-T_s), u(t-T_s)).</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{4cm}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Resulting in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p>
          <a:p>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 x_{k-1} + T_s f(x_{k-1}, u_{k-1}), \quad x_0 = x(t_0).</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first order method, or RK1.</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27</a:t>
            </a:fld>
            <a:endParaRPr lang="en-US"/>
          </a:p>
        </p:txBody>
      </p:sp>
    </p:spTree>
    <p:extLst>
      <p:ext uri="{BB962C8B-B14F-4D97-AF65-F5344CB8AC3E}">
        <p14:creationId xmlns:p14="http://schemas.microsoft.com/office/powerpoint/2010/main" val="25817622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\begin{enumerate}</a:t>
            </a:r>
          </a:p>
          <a:p>
            <a:r>
              <a:rPr lang="en-US" sz="1200" kern="1200" dirty="0">
                <a:solidFill>
                  <a:schemeClr val="tx1"/>
                </a:solidFill>
                <a:effectLst/>
                <a:latin typeface="Arial" charset="0"/>
                <a:ea typeface="Arial" charset="0"/>
                <a:cs typeface="Arial" charset="0"/>
              </a:rPr>
              <a:t>\item</a:t>
            </a:r>
          </a:p>
          <a:p>
            <a:r>
              <a:rPr lang="en-US" sz="1200" kern="1200" dirty="0">
                <a:solidFill>
                  <a:schemeClr val="tx1"/>
                </a:solidFill>
                <a:effectLst/>
                <a:latin typeface="Arial" charset="0"/>
                <a:ea typeface="Arial" charset="0"/>
                <a:cs typeface="Arial" charset="0"/>
              </a:rPr>
              <a:t>Implement the MAV equations of motion given in Equations~(3.14</a:t>
            </a:r>
            <a:r>
              <a:rPr lang="en-US" sz="1200" kern="1200">
                <a:solidFill>
                  <a:schemeClr val="tx1"/>
                </a:solidFill>
                <a:effectLst/>
                <a:latin typeface="Arial" charset="0"/>
                <a:ea typeface="Arial" charset="0"/>
                <a:cs typeface="Arial" charset="0"/>
              </a:rPr>
              <a:t>) through (</a:t>
            </a:r>
            <a:r>
              <a:rPr lang="en-US" sz="1200" kern="1200" dirty="0">
                <a:solidFill>
                  <a:schemeClr val="tx1"/>
                </a:solidFill>
                <a:effectLst/>
                <a:latin typeface="Arial" charset="0"/>
                <a:ea typeface="Arial" charset="0"/>
                <a:cs typeface="Arial" charset="0"/>
              </a:rPr>
              <a:t>3.17).  Assume that the inputs to the block are the forces and moments applied to the MAV in the body frame.  Changeable parameters should include the mass, the moments and products of inertia, and the initial conditions for each state.  Use the parameters given in </a:t>
            </a:r>
            <a:r>
              <a:rPr lang="en-US" sz="1200" kern="1200" dirty="0" err="1">
                <a:solidFill>
                  <a:schemeClr val="tx1"/>
                </a:solidFill>
                <a:effectLst/>
                <a:latin typeface="Arial" charset="0"/>
                <a:ea typeface="Arial" charset="0"/>
                <a:cs typeface="Arial" charset="0"/>
              </a:rPr>
              <a:t>Appendix~E</a:t>
            </a:r>
            <a:r>
              <a:rPr lang="en-US" sz="1200" kern="1200" dirty="0">
                <a:solidFill>
                  <a:schemeClr val="tx1"/>
                </a:solidFill>
                <a:effectLst/>
                <a:latin typeface="Arial" charset="0"/>
                <a:ea typeface="Arial" charset="0"/>
                <a:cs typeface="Arial" charset="0"/>
              </a:rPr>
              <a:t>.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\item Verify that the equations of motion are correct by individually setting the forces and moments along each axis to a nonzero value and convincing yourself that the motion is appropriate.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\item</a:t>
            </a:r>
          </a:p>
          <a:p>
            <a:r>
              <a:rPr lang="en-US" sz="1200" kern="1200" dirty="0">
                <a:solidFill>
                  <a:schemeClr val="tx1"/>
                </a:solidFill>
                <a:effectLst/>
                <a:latin typeface="Arial" charset="0"/>
                <a:ea typeface="Arial" charset="0"/>
                <a:cs typeface="Arial" charset="0"/>
              </a:rPr>
              <a:t>Since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is non-zero, there is gyroscopic coupling between roll and yaw.  To test your simulation, set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to zero and</a:t>
            </a:r>
          </a:p>
          <a:p>
            <a:r>
              <a:rPr lang="en-US" sz="1200" kern="1200" dirty="0">
                <a:solidFill>
                  <a:schemeClr val="tx1"/>
                </a:solidFill>
                <a:effectLst/>
                <a:latin typeface="Arial" charset="0"/>
                <a:ea typeface="Arial" charset="0"/>
                <a:cs typeface="Arial" charset="0"/>
              </a:rPr>
              <a:t>place nonzero moments on $l$ and $n$ and verify that there is no coupling between the roll and yaw axes.  Verify that when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is not zero, there is coupling between the roll and yaw axes.</a:t>
            </a:r>
          </a:p>
          <a:p>
            <a:r>
              <a:rPr lang="en-US" sz="1200" kern="1200" dirty="0">
                <a:solidFill>
                  <a:schemeClr val="tx1"/>
                </a:solidFill>
                <a:effectLst/>
                <a:latin typeface="Arial" charset="0"/>
                <a:ea typeface="Arial" charset="0"/>
                <a:cs typeface="Arial" charset="0"/>
              </a:rPr>
              <a:t>\end{enumerate}</a:t>
            </a: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28</a:t>
            </a:fld>
            <a:endParaRPr lang="en-US"/>
          </a:p>
        </p:txBody>
      </p:sp>
    </p:spTree>
    <p:extLst>
      <p:ext uri="{BB962C8B-B14F-4D97-AF65-F5344CB8AC3E}">
        <p14:creationId xmlns:p14="http://schemas.microsoft.com/office/powerpoint/2010/main" val="20329566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&amp;\</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a:t>
            </a:r>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p_n</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p_e</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p_d</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{v}^v = </a:t>
            </a:r>
            <a:r>
              <a:rPr lang="en-US" sz="1200" kern="1200" dirty="0" err="1">
                <a:solidFill>
                  <a:schemeClr val="tx1"/>
                </a:solidFill>
                <a:effectLst/>
                <a:latin typeface="Arial" charset="0"/>
                <a:ea typeface="Arial" charset="0"/>
                <a:cs typeface="Arial" charset="0"/>
              </a:rPr>
              <a:t>R_b^v</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{v}^b \\</a:t>
            </a:r>
          </a:p>
          <a:p>
            <a:r>
              <a:rPr lang="en-US" sz="1200" kern="1200" dirty="0">
                <a:solidFill>
                  <a:schemeClr val="tx1"/>
                </a:solidFill>
                <a:effectLst/>
                <a:latin typeface="Arial" charset="0"/>
                <a:ea typeface="Arial" charset="0"/>
                <a:cs typeface="Arial" charset="0"/>
              </a:rPr>
              <a:t>&amp;=R_{b}^{v}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(R_{v}^{b})^{\top}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\cps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\cps</a:t>
            </a: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\cps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3</a:t>
            </a:fld>
            <a:endParaRPr lang="en-US"/>
          </a:p>
        </p:txBody>
      </p:sp>
    </p:spTree>
    <p:extLst>
      <p:ext uri="{BB962C8B-B14F-4D97-AF65-F5344CB8AC3E}">
        <p14:creationId xmlns:p14="http://schemas.microsoft.com/office/powerpoint/2010/main" val="3291518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&amp;=</a:t>
            </a:r>
          </a:p>
          <a:p>
            <a:r>
              <a:rPr lang="en-US" sz="1200" kern="1200" dirty="0">
                <a:solidFill>
                  <a:schemeClr val="tx1"/>
                </a:solidFill>
                <a:effectLst/>
                <a:latin typeface="Arial" charset="0"/>
                <a:ea typeface="Arial" charset="0"/>
                <a:cs typeface="Arial" charset="0"/>
              </a:rPr>
              <a:t>\underbrace{\begin{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0 \\ 0</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}}_{\dot{\phi} \text{~is defined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{F}^b}</a:t>
            </a:r>
          </a:p>
          <a:p>
            <a:r>
              <a:rPr lang="en-US" sz="1200" kern="1200" dirty="0">
                <a:solidFill>
                  <a:schemeClr val="tx1"/>
                </a:solidFill>
                <a:effectLst/>
                <a:latin typeface="Arial" charset="0"/>
                <a:ea typeface="Arial" charset="0"/>
                <a:cs typeface="Arial" charset="0"/>
              </a:rPr>
              <a:t>+ \underbrace{R_{v2}^{b}(\phi)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\dot{\theta} \\</a:t>
            </a:r>
          </a:p>
          <a:p>
            <a:r>
              <a:rPr lang="en-US" sz="1200" kern="1200" dirty="0">
                <a:solidFill>
                  <a:schemeClr val="tx1"/>
                </a:solidFill>
                <a:effectLst/>
                <a:latin typeface="Arial" charset="0"/>
                <a:ea typeface="Arial" charset="0"/>
                <a:cs typeface="Arial" charset="0"/>
              </a:rPr>
              <a:t>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}}_{\dot{\theta} \text{~is defined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{F}^{v2}} + \underbrace{R_{v2}^{b}(\phi) R_{v1}^{v2}(\theta)</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0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}}_{\dot{\psi} \text{~is defined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{F}^{v1}}  \</a:t>
            </a:r>
            <a:r>
              <a:rPr lang="en-US" sz="1200" kern="1200" dirty="0" err="1">
                <a:solidFill>
                  <a:schemeClr val="tx1"/>
                </a:solidFill>
                <a:effectLst/>
                <a:latin typeface="Arial" charset="0"/>
                <a:ea typeface="Arial" charset="0"/>
                <a:cs typeface="Arial" charset="0"/>
              </a:rPr>
              <a:t>notag</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0 \\ 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0 &amp; 0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-\sin\phi &amp; \cos\phi</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\dot{\theta} \\ 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0 &amp; 0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-\sin\phi &amp; \cos\phi</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\cos\theta &amp; 0 &amp; -\sin\theta \\</a:t>
            </a:r>
          </a:p>
          <a:p>
            <a:r>
              <a:rPr lang="en-US" sz="1200" kern="1200" dirty="0">
                <a:solidFill>
                  <a:schemeClr val="tx1"/>
                </a:solidFill>
                <a:effectLst/>
                <a:latin typeface="Arial" charset="0"/>
                <a:ea typeface="Arial" charset="0"/>
                <a:cs typeface="Arial" charset="0"/>
              </a:rPr>
              <a:t>    0 &amp; 1 &amp; 0 \\</a:t>
            </a:r>
          </a:p>
          <a:p>
            <a:r>
              <a:rPr lang="en-US" sz="1200" kern="1200" dirty="0">
                <a:solidFill>
                  <a:schemeClr val="tx1"/>
                </a:solidFill>
                <a:effectLst/>
                <a:latin typeface="Arial" charset="0"/>
                <a:ea typeface="Arial" charset="0"/>
                <a:cs typeface="Arial" charset="0"/>
              </a:rPr>
              <a:t>    \sin\theta &amp; 0 &amp; \cos\theta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0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notag</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0 &amp; -\sin\theta \\</a:t>
            </a:r>
          </a:p>
          <a:p>
            <a:r>
              <a:rPr lang="en-US" sz="1200" kern="1200" dirty="0">
                <a:solidFill>
                  <a:schemeClr val="tx1"/>
                </a:solidFill>
                <a:effectLst/>
                <a:latin typeface="Arial" charset="0"/>
                <a:ea typeface="Arial" charset="0"/>
                <a:cs typeface="Arial" charset="0"/>
              </a:rPr>
              <a:t>  0 &amp; \cos\phi &amp; \sin\phi \cos\theta \\</a:t>
            </a:r>
          </a:p>
          <a:p>
            <a:r>
              <a:rPr lang="en-US" sz="1200" kern="1200" dirty="0">
                <a:solidFill>
                  <a:schemeClr val="tx1"/>
                </a:solidFill>
                <a:effectLst/>
                <a:latin typeface="Arial" charset="0"/>
                <a:ea typeface="Arial" charset="0"/>
                <a:cs typeface="Arial" charset="0"/>
              </a:rPr>
              <a:t>  0 &amp; -\sin\phi &amp; \cos\phi \cos\theta</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\dot{\theta}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 \dot{\phi} \\ \dot{\theta} \\ \dot{\psi}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1 &amp; \sin\phi\tan\theta &amp; \</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\phi\tan\theta \\</a:t>
            </a:r>
          </a:p>
          <a:p>
            <a:r>
              <a:rPr lang="es-ES_tradnl" sz="1200" kern="1200" dirty="0">
                <a:solidFill>
                  <a:schemeClr val="tx1"/>
                </a:solidFill>
                <a:latin typeface="Arial" charset="0"/>
                <a:ea typeface="Arial" charset="0"/>
                <a:cs typeface="Arial" charset="0"/>
              </a:rPr>
              <a:t>  0 &amp; \</a:t>
            </a:r>
            <a:r>
              <a:rPr lang="es-ES_tradnl" sz="1200" kern="1200" dirty="0" err="1">
                <a:solidFill>
                  <a:schemeClr val="tx1"/>
                </a:solidFill>
                <a:latin typeface="Arial" charset="0"/>
                <a:ea typeface="Arial" charset="0"/>
                <a:cs typeface="Arial" charset="0"/>
              </a:rPr>
              <a:t>cos</a:t>
            </a:r>
            <a:r>
              <a:rPr lang="es-ES_tradnl" sz="1200" kern="1200" dirty="0">
                <a:solidFill>
                  <a:schemeClr val="tx1"/>
                </a:solidFill>
                <a:latin typeface="Arial" charset="0"/>
                <a:ea typeface="Arial" charset="0"/>
                <a:cs typeface="Arial" charset="0"/>
              </a:rPr>
              <a:t>\phi &amp; -\sin\phi \\</a:t>
            </a:r>
          </a:p>
          <a:p>
            <a:r>
              <a:rPr lang="es-ES_tradnl" sz="1200" kern="1200" dirty="0">
                <a:solidFill>
                  <a:schemeClr val="tx1"/>
                </a:solidFill>
                <a:latin typeface="Arial" charset="0"/>
                <a:ea typeface="Arial" charset="0"/>
                <a:cs typeface="Arial" charset="0"/>
              </a:rPr>
              <a:t>  0 &amp; \sin\phi\</a:t>
            </a:r>
            <a:r>
              <a:rPr lang="es-ES_tradnl" sz="1200" kern="1200" dirty="0" err="1">
                <a:solidFill>
                  <a:schemeClr val="tx1"/>
                </a:solidFill>
                <a:latin typeface="Arial" charset="0"/>
                <a:ea typeface="Arial" charset="0"/>
                <a:cs typeface="Arial" charset="0"/>
              </a:rPr>
              <a:t>sec</a:t>
            </a:r>
            <a:r>
              <a:rPr lang="es-ES_tradnl" sz="1200" kern="1200" dirty="0">
                <a:solidFill>
                  <a:schemeClr val="tx1"/>
                </a:solidFill>
                <a:latin typeface="Arial" charset="0"/>
                <a:ea typeface="Arial" charset="0"/>
                <a:cs typeface="Arial" charset="0"/>
              </a:rPr>
              <a:t>\theta &amp; \</a:t>
            </a:r>
            <a:r>
              <a:rPr lang="es-ES_tradnl" sz="1200" kern="1200" dirty="0" err="1">
                <a:solidFill>
                  <a:schemeClr val="tx1"/>
                </a:solidFill>
                <a:latin typeface="Arial" charset="0"/>
                <a:ea typeface="Arial" charset="0"/>
                <a:cs typeface="Arial" charset="0"/>
              </a:rPr>
              <a:t>cos</a:t>
            </a:r>
            <a:r>
              <a:rPr lang="es-ES_tradnl" sz="1200" kern="1200" dirty="0">
                <a:solidFill>
                  <a:schemeClr val="tx1"/>
                </a:solidFill>
                <a:latin typeface="Arial" charset="0"/>
                <a:ea typeface="Arial" charset="0"/>
                <a:cs typeface="Arial" charset="0"/>
              </a:rPr>
              <a:t>\phi\</a:t>
            </a:r>
            <a:r>
              <a:rPr lang="es-ES_tradnl" sz="1200" kern="1200" dirty="0" err="1">
                <a:solidFill>
                  <a:schemeClr val="tx1"/>
                </a:solidFill>
                <a:latin typeface="Arial" charset="0"/>
                <a:ea typeface="Arial" charset="0"/>
                <a:cs typeface="Arial" charset="0"/>
              </a:rPr>
              <a:t>sec</a:t>
            </a:r>
            <a:r>
              <a:rPr lang="es-ES_tradnl" sz="1200" kern="1200" dirty="0">
                <a:solidFill>
                  <a:schemeClr val="tx1"/>
                </a:solidFill>
                <a:latin typeface="Arial" charset="0"/>
                <a:ea typeface="Arial" charset="0"/>
                <a:cs typeface="Arial" charset="0"/>
              </a:rPr>
              <a:t>\theta</a:t>
            </a:r>
          </a:p>
          <a:p>
            <a:r>
              <a:rPr lang="es-ES_tradnl" sz="1200" kern="1200" dirty="0">
                <a:solidFill>
                  <a:schemeClr val="tx1"/>
                </a:solidFill>
                <a:latin typeface="Arial" charset="0"/>
                <a:ea typeface="Arial" charset="0"/>
                <a:cs typeface="Arial" charset="0"/>
              </a:rPr>
              <a:t>  \</a:t>
            </a:r>
            <a:r>
              <a:rPr lang="es-ES_tradnl" sz="1200" kern="1200" dirty="0" err="1">
                <a:solidFill>
                  <a:schemeClr val="tx1"/>
                </a:solidFill>
                <a:latin typeface="Arial" charset="0"/>
                <a:ea typeface="Arial" charset="0"/>
                <a:cs typeface="Arial" charset="0"/>
              </a:rPr>
              <a:t>end</a:t>
            </a:r>
            <a:r>
              <a:rPr lang="es-ES_tradnl" sz="1200" kern="1200" dirty="0">
                <a:solidFill>
                  <a:schemeClr val="tx1"/>
                </a:solidFill>
                <a:latin typeface="Arial" charset="0"/>
                <a:ea typeface="Arial" charset="0"/>
                <a:cs typeface="Arial" charset="0"/>
              </a:rPr>
              <a:t>{</a:t>
            </a:r>
            <a:r>
              <a:rPr lang="es-ES_tradnl" sz="1200" kern="1200" dirty="0" err="1">
                <a:solidFill>
                  <a:schemeClr val="tx1"/>
                </a:solidFill>
                <a:latin typeface="Arial" charset="0"/>
                <a:ea typeface="Arial" charset="0"/>
                <a:cs typeface="Arial" charset="0"/>
              </a:rPr>
              <a:t>pmatrix</a:t>
            </a:r>
            <a:r>
              <a:rPr lang="es-ES_tradnl" sz="1200" kern="1200" dirty="0">
                <a:solidFill>
                  <a:schemeClr val="tx1"/>
                </a:solidFill>
                <a:latin typeface="Arial" charset="0"/>
                <a:ea typeface="Arial" charset="0"/>
                <a:cs typeface="Arial" charset="0"/>
              </a:rPr>
              <a:t>}</a:t>
            </a:r>
          </a:p>
          <a:p>
            <a:r>
              <a:rPr lang="nl-NL" sz="1200" kern="1200" dirty="0">
                <a:solidFill>
                  <a:schemeClr val="tx1"/>
                </a:solidFill>
                <a:latin typeface="Arial" charset="0"/>
                <a:ea typeface="Arial" charset="0"/>
                <a:cs typeface="Arial" charset="0"/>
              </a:rPr>
              <a:t>  \begin{</a:t>
            </a:r>
            <a:r>
              <a:rPr lang="nl-NL" sz="1200" kern="1200" dirty="0" err="1">
                <a:solidFill>
                  <a:schemeClr val="tx1"/>
                </a:solidFill>
                <a:latin typeface="Arial" charset="0"/>
                <a:ea typeface="Arial" charset="0"/>
                <a:cs typeface="Arial" charset="0"/>
              </a:rPr>
              <a:t>pmatrix</a:t>
            </a:r>
            <a:r>
              <a:rPr lang="nl-NL" sz="1200" kern="1200" dirty="0">
                <a:solidFill>
                  <a:schemeClr val="tx1"/>
                </a:solidFill>
                <a:latin typeface="Arial" charset="0"/>
                <a:ea typeface="Arial" charset="0"/>
                <a:cs typeface="Arial" charset="0"/>
              </a:rPr>
              <a:t>} p \\ q \\ r </a:t>
            </a:r>
          </a:p>
          <a:p>
            <a:r>
              <a:rPr lang="nl-NL" sz="1200" kern="1200" dirty="0">
                <a:solidFill>
                  <a:schemeClr val="tx1"/>
                </a:solidFill>
                <a:latin typeface="Arial" charset="0"/>
                <a:ea typeface="Arial" charset="0"/>
                <a:cs typeface="Arial" charset="0"/>
              </a:rPr>
              <a:t>  \end{</a:t>
            </a:r>
            <a:r>
              <a:rPr lang="nl-NL" sz="1200" kern="1200" dirty="0" err="1">
                <a:solidFill>
                  <a:schemeClr val="tx1"/>
                </a:solidFill>
                <a:latin typeface="Arial" charset="0"/>
                <a:ea typeface="Arial" charset="0"/>
                <a:cs typeface="Arial" charset="0"/>
              </a:rPr>
              <a:t>pmatrix</a:t>
            </a:r>
            <a:r>
              <a:rPr lang="nl-NL" sz="1200" kern="1200" dirty="0">
                <a:solidFill>
                  <a:schemeClr val="tx1"/>
                </a:solidFill>
                <a:latin typeface="Arial" charset="0"/>
                <a:ea typeface="Arial" charset="0"/>
                <a:cs typeface="Arial" charset="0"/>
              </a:rPr>
              <a:t>} </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4</a:t>
            </a:fld>
            <a:endParaRPr lang="en-US"/>
          </a:p>
        </p:txBody>
      </p:sp>
    </p:spTree>
    <p:extLst>
      <p:ext uri="{BB962C8B-B14F-4D97-AF65-F5344CB8AC3E}">
        <p14:creationId xmlns:p14="http://schemas.microsoft.com/office/powerpoint/2010/main" val="12346139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Six of the 12 state equations for the MAV come from the kinematic \\</a:t>
            </a:r>
          </a:p>
          <a:p>
            <a:r>
              <a:rPr lang="en-US" sz="1200" kern="1200" dirty="0">
                <a:solidFill>
                  <a:schemeClr val="tx1"/>
                </a:solidFill>
                <a:effectLst/>
                <a:latin typeface="Arial" charset="0"/>
                <a:ea typeface="Arial" charset="0"/>
                <a:cs typeface="Arial" charset="0"/>
              </a:rPr>
              <a:t>equations relating positions and velocities:</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\cps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\cps</a:t>
            </a: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\cps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\dot{\theta}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\sin\phi\tan\theta &amp; \cos\phi\tan\theta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\sin\phi\sec\theta &amp; \cos\phi\sec\theta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remaining six equations will come from applying Newton’s 2nd law</a:t>
            </a:r>
          </a:p>
          <a:p>
            <a:r>
              <a:rPr lang="en-US" sz="1200" kern="1200" dirty="0">
                <a:solidFill>
                  <a:schemeClr val="tx1"/>
                </a:solidFill>
                <a:effectLst/>
                <a:latin typeface="Arial" charset="0"/>
                <a:ea typeface="Arial" charset="0"/>
                <a:cs typeface="Arial" charset="0"/>
              </a:rPr>
              <a:t>to the translational and rotational motion of the aircraft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5</a:t>
            </a:fld>
            <a:endParaRPr lang="en-US"/>
          </a:p>
        </p:txBody>
      </p:sp>
    </p:spTree>
    <p:extLst>
      <p:ext uri="{BB962C8B-B14F-4D97-AF65-F5344CB8AC3E}">
        <p14:creationId xmlns:p14="http://schemas.microsoft.com/office/powerpoint/2010/main" val="952775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Define the vector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in terms of the axes in the body frame: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Differentiation with respect to the inertial frame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\dot{p}_x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\dot{p}_y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\dot{p}_z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 + </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k_i</a:t>
            </a:r>
            <a:r>
              <a:rPr lang="en-US" sz="1200" kern="1200" dirty="0">
                <a:solidFill>
                  <a:schemeClr val="tx1"/>
                </a:solidFill>
                <a:effectLst/>
                <a:latin typeface="Arial" charset="0"/>
                <a:ea typeface="Arial" charset="0"/>
                <a:cs typeface="Arial" charset="0"/>
              </a:rPr>
              <a:t>}^b,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\dot{p}_\</a:t>
            </a:r>
            <a:r>
              <a:rPr lang="en-US" sz="1200" kern="1200" dirty="0" err="1">
                <a:solidFill>
                  <a:schemeClr val="tx1"/>
                </a:solidFill>
                <a:effectLst/>
                <a:latin typeface="Arial" charset="0"/>
                <a:ea typeface="Arial" charset="0"/>
                <a:cs typeface="Arial" charset="0"/>
              </a:rPr>
              <a:t>ast^b</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dp</a:t>
            </a:r>
            <a:r>
              <a:rPr lang="en-US" sz="1200" kern="1200" dirty="0">
                <a:solidFill>
                  <a:schemeClr val="tx1"/>
                </a:solidFill>
                <a:effectLst/>
                <a:latin typeface="Arial" charset="0"/>
                <a:ea typeface="Arial" charset="0"/>
                <a:cs typeface="Arial" charset="0"/>
              </a:rPr>
              <a:t>_\</a:t>
            </a:r>
            <a:r>
              <a:rPr lang="en-US" sz="1200" kern="1200" dirty="0" err="1">
                <a:solidFill>
                  <a:schemeClr val="tx1"/>
                </a:solidFill>
                <a:effectLst/>
                <a:latin typeface="Arial" charset="0"/>
                <a:ea typeface="Arial" charset="0"/>
                <a:cs typeface="Arial" charset="0"/>
              </a:rPr>
              <a:t>ast^b</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Let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\dot{p}_x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\dot{p}_y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\dot{p}_z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pPr>
              <a:defRPr/>
            </a:pPr>
            <a:fld id="{201397B0-A283-6C46-B437-EAA0514357EB}" type="slidenum">
              <a:rPr lang="en-US" smtClean="0"/>
              <a:pPr>
                <a:defRPr/>
              </a:pPr>
              <a:t>6</a:t>
            </a:fld>
            <a:endParaRPr lang="en-US"/>
          </a:p>
        </p:txBody>
      </p:sp>
    </p:spTree>
    <p:extLst>
      <p:ext uri="{BB962C8B-B14F-4D97-AF65-F5344CB8AC3E}">
        <p14:creationId xmlns:p14="http://schemas.microsoft.com/office/powerpoint/2010/main" val="29008925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Recall from physics that for any vector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fixed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{F}^b$ we have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\times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Therefore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 &amp;=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Therefore</a:t>
            </a:r>
          </a:p>
          <a:p>
            <a:r>
              <a:rPr lang="en-US" sz="1200" kern="1200" dirty="0">
                <a:solidFill>
                  <a:schemeClr val="tx1"/>
                </a:solidFill>
                <a:effectLst/>
                <a:latin typeface="Arial" charset="0"/>
                <a:ea typeface="Arial" charset="0"/>
                <a:cs typeface="Arial" charset="0"/>
              </a:rPr>
              <a:t>\begin{align*}</a:t>
            </a:r>
          </a:p>
          <a:p>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}\times\left(</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{k}^b\right) \\</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resulting in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a:t>
            </a:r>
          </a:p>
          <a:p>
            <a:r>
              <a:rPr lang="en-US" sz="1200" kern="1200" dirty="0">
                <a:solidFill>
                  <a:schemeClr val="tx1"/>
                </a:solidFill>
                <a:effectLst/>
                <a:latin typeface="Arial" charset="0"/>
                <a:ea typeface="Arial" charset="0"/>
                <a:cs typeface="Arial" charset="0"/>
              </a:rPr>
              <a:t>\]</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pPr>
              <a:defRPr/>
            </a:pPr>
            <a:fld id="{201397B0-A283-6C46-B437-EAA0514357EB}" type="slidenum">
              <a:rPr lang="en-US" smtClean="0"/>
              <a:pPr>
                <a:defRPr/>
              </a:pPr>
              <a:t>7</a:t>
            </a:fld>
            <a:endParaRPr lang="en-US"/>
          </a:p>
        </p:txBody>
      </p:sp>
    </p:spTree>
    <p:extLst>
      <p:ext uri="{BB962C8B-B14F-4D97-AF65-F5344CB8AC3E}">
        <p14:creationId xmlns:p14="http://schemas.microsoft.com/office/powerpoint/2010/main" val="10988840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Newton's 2nd Law: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\mass \frac{d\</a:t>
            </a:r>
            <a:r>
              <a:rPr lang="en-US" sz="1200" kern="1200" dirty="0" err="1">
                <a:solidFill>
                  <a:schemeClr val="tx1"/>
                </a:solidFill>
                <a:effectLst/>
                <a:latin typeface="Arial" charset="0"/>
                <a:ea typeface="Arial" charset="0"/>
                <a:cs typeface="Arial" charset="0"/>
              </a:rPr>
              <a:t>Vbf_g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What is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\begin{itemize}</a:t>
            </a:r>
          </a:p>
          <a:p>
            <a:r>
              <a:rPr lang="en-US" sz="1200" kern="1200" dirty="0">
                <a:solidFill>
                  <a:schemeClr val="tx1"/>
                </a:solidFill>
                <a:effectLst/>
                <a:latin typeface="Arial" charset="0"/>
                <a:ea typeface="Arial" charset="0"/>
                <a:cs typeface="Arial" charset="0"/>
              </a:rPr>
              <a:t>\item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 is the sum of all external forces </a:t>
            </a:r>
          </a:p>
          <a:p>
            <a:r>
              <a:rPr lang="en-US" sz="1200" kern="1200" dirty="0">
                <a:solidFill>
                  <a:schemeClr val="tx1"/>
                </a:solidFill>
                <a:effectLst/>
                <a:latin typeface="Arial" charset="0"/>
                <a:ea typeface="Arial" charset="0"/>
                <a:cs typeface="Arial" charset="0"/>
              </a:rPr>
              <a:t>\item $\mass$ is the mass of the aircraft </a:t>
            </a:r>
          </a:p>
          <a:p>
            <a:r>
              <a:rPr lang="en-US" sz="1200" kern="1200" dirty="0">
                <a:solidFill>
                  <a:schemeClr val="tx1"/>
                </a:solidFill>
                <a:effectLst/>
                <a:latin typeface="Arial" charset="0"/>
                <a:ea typeface="Arial" charset="0"/>
                <a:cs typeface="Arial" charset="0"/>
              </a:rPr>
              <a:t>\item Time derivative taken in inertial frame  </a:t>
            </a:r>
          </a:p>
          <a:p>
            <a:r>
              <a:rPr lang="en-US" sz="1200" kern="1200" dirty="0">
                <a:solidFill>
                  <a:schemeClr val="tx1"/>
                </a:solidFill>
                <a:effectLst/>
                <a:latin typeface="Arial" charset="0"/>
                <a:ea typeface="Arial" charset="0"/>
                <a:cs typeface="Arial" charset="0"/>
              </a:rPr>
              <a:t>\end{itemize}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Using the expression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\frac{d\</a:t>
            </a:r>
            <a:r>
              <a:rPr lang="en-US" sz="1200" kern="1200" dirty="0" err="1">
                <a:solidFill>
                  <a:schemeClr val="tx1"/>
                </a:solidFill>
                <a:effectLst/>
                <a:latin typeface="Arial" charset="0"/>
                <a:ea typeface="Arial" charset="0"/>
                <a:cs typeface="Arial" charset="0"/>
              </a:rPr>
              <a:t>Vbf_g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\mass \left(\frac{d\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 \right)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8</a:t>
            </a:fld>
            <a:endParaRPr lang="en-US"/>
          </a:p>
        </p:txBody>
      </p:sp>
    </p:spTree>
    <p:extLst>
      <p:ext uri="{BB962C8B-B14F-4D97-AF65-F5344CB8AC3E}">
        <p14:creationId xmlns:p14="http://schemas.microsoft.com/office/powerpoint/2010/main" val="2132911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Expressing </a:t>
            </a:r>
          </a:p>
          <a:p>
            <a:r>
              <a:rPr lang="en-US" sz="1200" kern="1200" dirty="0">
                <a:solidFill>
                  <a:schemeClr val="tx1"/>
                </a:solidFill>
                <a:effectLst/>
                <a:latin typeface="Arial" charset="0"/>
                <a:ea typeface="Arial" charset="0"/>
                <a:cs typeface="Arial" charset="0"/>
              </a:rPr>
              <a:t>$\mass \left(\frac{d\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 \right)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a:t>
            </a:r>
          </a:p>
          <a:p>
            <a:r>
              <a:rPr lang="en-US" sz="1200" kern="1200" dirty="0">
                <a:solidFill>
                  <a:schemeClr val="tx1"/>
                </a:solidFill>
                <a:effectLst/>
                <a:latin typeface="Arial" charset="0"/>
                <a:ea typeface="Arial" charset="0"/>
                <a:cs typeface="Arial" charset="0"/>
              </a:rPr>
              <a:t>in the body frame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\mass \left(\frac{d\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 \right)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{f}^b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Since </a:t>
            </a:r>
          </a:p>
          <a:p>
            <a:r>
              <a:rPr lang="en-US" sz="1200" kern="1200" dirty="0">
                <a:solidFill>
                  <a:schemeClr val="tx1"/>
                </a:solidFill>
                <a:effectLst/>
                <a:latin typeface="Arial" charset="0"/>
                <a:ea typeface="Arial" charset="0"/>
                <a:cs typeface="Arial" charset="0"/>
              </a:rPr>
              <a: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we have that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}\times\begin{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 \frac{1}{\mass}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rv-qw</a:t>
            </a:r>
            <a:r>
              <a:rPr lang="en-US" sz="1200" kern="1200" dirty="0">
                <a:solidFill>
                  <a:schemeClr val="tx1"/>
                </a:solidFill>
                <a:effectLst/>
                <a:latin typeface="Arial" charset="0"/>
                <a:ea typeface="Arial" charset="0"/>
                <a:cs typeface="Arial" charset="0"/>
              </a:rPr>
              <a:t> \\ pw-</a:t>
            </a:r>
            <a:r>
              <a:rPr lang="en-US" sz="1200" kern="1200" dirty="0" err="1">
                <a:solidFill>
                  <a:schemeClr val="tx1"/>
                </a:solidFill>
                <a:effectLst/>
                <a:latin typeface="Arial" charset="0"/>
                <a:ea typeface="Arial" charset="0"/>
                <a:cs typeface="Arial" charset="0"/>
              </a:rPr>
              <a:t>ru</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qu-pv</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endParaRPr lang="en-US" sz="1200" kern="1200" dirty="0">
              <a:solidFill>
                <a:schemeClr val="tx1"/>
              </a:solidFill>
              <a:latin typeface="Arial" charset="0"/>
              <a:ea typeface="Arial" charset="0"/>
              <a:cs typeface="Arial" charset="0"/>
            </a:endParaRPr>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9</a:t>
            </a:fld>
            <a:endParaRPr lang="en-US"/>
          </a:p>
        </p:txBody>
      </p:sp>
    </p:spTree>
    <p:extLst>
      <p:ext uri="{BB962C8B-B14F-4D97-AF65-F5344CB8AC3E}">
        <p14:creationId xmlns:p14="http://schemas.microsoft.com/office/powerpoint/2010/main" val="3827770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803754B5-3A1E-0248-A55C-159CC6409CE6}"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7BFC2305-0CDA-2244-9EBE-BDD55CEEE6FC}"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B65D38CA-9578-C34A-BE50-9D9C6E10DC2B}"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00200"/>
            <a:ext cx="40386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3938588"/>
            <a:ext cx="40386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7"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8"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ECC27A74-2623-F944-87AB-3919BB037EB7}" type="slidenum">
              <a:rPr lang="en-US"/>
              <a:pPr>
                <a:defRPr/>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4"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983FECB5-2722-5A4C-90B3-CE5C5A9B1549}"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2B2948A7-9587-CF4F-996E-DEF9F07B016D}"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D24A850F-C533-4F40-978E-E8CAECED8EC0}"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878D1BE5-C9F0-9846-975F-719F3A169081}"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8"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B119AB84-2C6A-F940-A645-19E05D6583E7}"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58887"/>
          </a:xfr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3"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771698CA-37A4-4548-9297-DDDE44C85DCE}"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CA4CD036-C63F-4240-BE0D-44A84124F089}"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D043E230-62E1-A64D-A0F1-23D7D2FE5961}"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457200" y="1600200"/>
            <a:ext cx="8229600" cy="490639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txBox="1">
            <a:spLocks noChangeArrowheads="1"/>
          </p:cNvSpPr>
          <p:nvPr userDrawn="1"/>
        </p:nvSpPr>
        <p:spPr bwMode="auto">
          <a:xfrm>
            <a:off x="457200" y="6568806"/>
            <a:ext cx="8229600" cy="28604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r" rtl="0" fontAlgn="base">
              <a:spcBef>
                <a:spcPct val="0"/>
              </a:spcBef>
              <a:spcAft>
                <a:spcPct val="0"/>
              </a:spcAft>
              <a:defRPr sz="1400" kern="1200">
                <a:solidFill>
                  <a:schemeClr val="tx1"/>
                </a:solidFill>
                <a:latin typeface="Arial" pitchFamily="-111" charset="0"/>
                <a:ea typeface="Arial" pitchFamily="-111" charset="0"/>
                <a:cs typeface="Arial" pitchFamily="-111"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a:lstStyle>
          <a:p>
            <a:pPr marL="0" indent="0" algn="l">
              <a:tabLst>
                <a:tab pos="7994650" algn="r"/>
              </a:tabLst>
              <a:defRPr/>
            </a:pPr>
            <a:r>
              <a:rPr lang="en-US" sz="1200" dirty="0"/>
              <a:t>Beard &amp; McLain,</a:t>
            </a:r>
            <a:r>
              <a:rPr lang="en-US" sz="1200" baseline="0" dirty="0"/>
              <a:t> “</a:t>
            </a:r>
            <a:r>
              <a:rPr lang="en-US" sz="1200" dirty="0"/>
              <a:t>Small Unmanned Aircraft,”  </a:t>
            </a:r>
            <a:r>
              <a:rPr lang="en-US" sz="1200" i="1" dirty="0"/>
              <a:t>Princeton University Press,</a:t>
            </a:r>
            <a:r>
              <a:rPr lang="en-US" sz="1200" baseline="0" dirty="0"/>
              <a:t> 2012   	Chapter 3: </a:t>
            </a:r>
            <a:r>
              <a:rPr lang="en-US" sz="1200" dirty="0"/>
              <a:t> Slide</a:t>
            </a:r>
            <a:fld id="{84CC4BE0-69A4-1A49-A7C1-B543DABBF88A}" type="slidenum">
              <a:rPr lang="en-US" sz="1200" smtClean="0"/>
              <a:pPr marL="0" indent="0" algn="l">
                <a:tabLst>
                  <a:tab pos="7994650" algn="r"/>
                </a:tabLst>
                <a:defRPr/>
              </a:pPr>
              <a:t>‹#›</a:t>
            </a:fld>
            <a:endParaRPr lang="en-US" sz="12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Arial" charset="0"/>
          <a:cs typeface="Arial" charset="0"/>
        </a:defRPr>
      </a:lvl2pPr>
      <a:lvl3pPr algn="ctr" rtl="0" eaLnBrk="0" fontAlgn="base" hangingPunct="0">
        <a:spcBef>
          <a:spcPct val="0"/>
        </a:spcBef>
        <a:spcAft>
          <a:spcPct val="0"/>
        </a:spcAft>
        <a:defRPr sz="4400">
          <a:solidFill>
            <a:schemeClr val="tx2"/>
          </a:solidFill>
          <a:latin typeface="Arial" charset="0"/>
          <a:ea typeface="Arial" charset="0"/>
          <a:cs typeface="Arial" charset="0"/>
        </a:defRPr>
      </a:lvl3pPr>
      <a:lvl4pPr algn="ctr" rtl="0" eaLnBrk="0" fontAlgn="base" hangingPunct="0">
        <a:spcBef>
          <a:spcPct val="0"/>
        </a:spcBef>
        <a:spcAft>
          <a:spcPct val="0"/>
        </a:spcAft>
        <a:defRPr sz="4400">
          <a:solidFill>
            <a:schemeClr val="tx2"/>
          </a:solidFill>
          <a:latin typeface="Arial" charset="0"/>
          <a:ea typeface="Arial" charset="0"/>
          <a:cs typeface="Arial" charset="0"/>
        </a:defRPr>
      </a:lvl4pPr>
      <a:lvl5pPr algn="ctr" rtl="0" eaLnBrk="0" fontAlgn="base" hangingPunct="0">
        <a:spcBef>
          <a:spcPct val="0"/>
        </a:spcBef>
        <a:spcAft>
          <a:spcPct val="0"/>
        </a:spcAft>
        <a:defRPr sz="4400">
          <a:solidFill>
            <a:schemeClr val="tx2"/>
          </a:solidFill>
          <a:latin typeface="Arial" charset="0"/>
          <a:ea typeface="Arial" charset="0"/>
          <a:cs typeface="Arial" charset="0"/>
        </a:defRPr>
      </a:lvl5pPr>
      <a:lvl6pPr marL="457200" algn="ctr" rtl="0" fontAlgn="base">
        <a:spcBef>
          <a:spcPct val="0"/>
        </a:spcBef>
        <a:spcAft>
          <a:spcPct val="0"/>
        </a:spcAft>
        <a:defRPr sz="4400">
          <a:solidFill>
            <a:schemeClr val="tx2"/>
          </a:solidFill>
          <a:latin typeface="Arial" charset="0"/>
          <a:ea typeface="Arial" charset="0"/>
          <a:cs typeface="Arial" charset="0"/>
        </a:defRPr>
      </a:lvl6pPr>
      <a:lvl7pPr marL="914400" algn="ctr" rtl="0" fontAlgn="base">
        <a:spcBef>
          <a:spcPct val="0"/>
        </a:spcBef>
        <a:spcAft>
          <a:spcPct val="0"/>
        </a:spcAft>
        <a:defRPr sz="4400">
          <a:solidFill>
            <a:schemeClr val="tx2"/>
          </a:solidFill>
          <a:latin typeface="Arial" charset="0"/>
          <a:ea typeface="Arial" charset="0"/>
          <a:cs typeface="Arial" charset="0"/>
        </a:defRPr>
      </a:lvl7pPr>
      <a:lvl8pPr marL="1371600" algn="ctr" rtl="0" fontAlgn="base">
        <a:spcBef>
          <a:spcPct val="0"/>
        </a:spcBef>
        <a:spcAft>
          <a:spcPct val="0"/>
        </a:spcAft>
        <a:defRPr sz="4400">
          <a:solidFill>
            <a:schemeClr val="tx2"/>
          </a:solidFill>
          <a:latin typeface="Arial" charset="0"/>
          <a:ea typeface="Arial" charset="0"/>
          <a:cs typeface="Arial" charset="0"/>
        </a:defRPr>
      </a:lvl8pPr>
      <a:lvl9pPr marL="1828800" algn="ctr" rtl="0" fontAlgn="base">
        <a:spcBef>
          <a:spcPct val="0"/>
        </a:spcBef>
        <a:spcAft>
          <a:spcPct val="0"/>
        </a:spcAft>
        <a:defRPr sz="4400">
          <a:solidFill>
            <a:schemeClr val="tx2"/>
          </a:solidFill>
          <a:latin typeface="Arial" charset="0"/>
          <a:ea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image" Target="../media/image12.emf"/><Relationship Id="rId3" Type="http://schemas.openxmlformats.org/officeDocument/2006/relationships/image" Target="../media/image2.tiff"/><Relationship Id="rId7" Type="http://schemas.openxmlformats.org/officeDocument/2006/relationships/image" Target="../media/image6.emf"/><Relationship Id="rId12" Type="http://schemas.openxmlformats.org/officeDocument/2006/relationships/image" Target="../media/image11.emf"/><Relationship Id="rId2" Type="http://schemas.openxmlformats.org/officeDocument/2006/relationships/notesSlide" Target="../notesSlides/notesSlide10.xml"/><Relationship Id="rId16" Type="http://schemas.openxmlformats.org/officeDocument/2006/relationships/image" Target="../media/image30.emf"/><Relationship Id="rId1" Type="http://schemas.openxmlformats.org/officeDocument/2006/relationships/slideLayout" Target="../slideLayouts/slideLayout6.xml"/><Relationship Id="rId6" Type="http://schemas.openxmlformats.org/officeDocument/2006/relationships/image" Target="../media/image5.emf"/><Relationship Id="rId11" Type="http://schemas.openxmlformats.org/officeDocument/2006/relationships/image" Target="../media/image10.emf"/><Relationship Id="rId5" Type="http://schemas.openxmlformats.org/officeDocument/2006/relationships/image" Target="../media/image4.emf"/><Relationship Id="rId15" Type="http://schemas.openxmlformats.org/officeDocument/2006/relationships/image" Target="../media/image1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 Id="rId1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38.emf"/></Relationships>
</file>

<file path=ppt/slides/_rels/slide18.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image" Target="../media/image12.emf"/><Relationship Id="rId3" Type="http://schemas.openxmlformats.org/officeDocument/2006/relationships/image" Target="../media/image2.tiff"/><Relationship Id="rId7" Type="http://schemas.openxmlformats.org/officeDocument/2006/relationships/image" Target="../media/image6.emf"/><Relationship Id="rId12" Type="http://schemas.openxmlformats.org/officeDocument/2006/relationships/image" Target="../media/image11.emf"/><Relationship Id="rId2" Type="http://schemas.openxmlformats.org/officeDocument/2006/relationships/notesSlide" Target="../notesSlides/notesSlide2.xml"/><Relationship Id="rId16" Type="http://schemas.openxmlformats.org/officeDocument/2006/relationships/image" Target="../media/image15.emf"/><Relationship Id="rId1" Type="http://schemas.openxmlformats.org/officeDocument/2006/relationships/slideLayout" Target="../slideLayouts/slideLayout6.xml"/><Relationship Id="rId6" Type="http://schemas.openxmlformats.org/officeDocument/2006/relationships/image" Target="../media/image5.emf"/><Relationship Id="rId11" Type="http://schemas.openxmlformats.org/officeDocument/2006/relationships/image" Target="../media/image10.emf"/><Relationship Id="rId5" Type="http://schemas.openxmlformats.org/officeDocument/2006/relationships/image" Target="../media/image4.emf"/><Relationship Id="rId15" Type="http://schemas.openxmlformats.org/officeDocument/2006/relationships/image" Target="../media/image1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 Id="rId14" Type="http://schemas.openxmlformats.org/officeDocument/2006/relationships/image" Target="../media/image13.emf"/></Relationships>
</file>

<file path=ppt/slides/_rels/slide20.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45.emf"/></Relationships>
</file>

<file path=ppt/slides/_rels/slide24.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47.emf"/></Relationships>
</file>

<file path=ppt/slides/_rels/slide25.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49.emf"/></Relationships>
</file>

<file path=ppt/slides/_rels/slide26.xml.rels><?xml version="1.0" encoding="UTF-8" standalone="yes"?>
<Relationships xmlns="http://schemas.openxmlformats.org/package/2006/relationships"><Relationship Id="rId8" Type="http://schemas.openxmlformats.org/officeDocument/2006/relationships/image" Target="../media/image55.emf"/><Relationship Id="rId13" Type="http://schemas.openxmlformats.org/officeDocument/2006/relationships/image" Target="../media/image60.emf"/><Relationship Id="rId18" Type="http://schemas.openxmlformats.org/officeDocument/2006/relationships/image" Target="../media/image65.emf"/><Relationship Id="rId3" Type="http://schemas.openxmlformats.org/officeDocument/2006/relationships/image" Target="../media/image50.emf"/><Relationship Id="rId7" Type="http://schemas.openxmlformats.org/officeDocument/2006/relationships/image" Target="../media/image54.emf"/><Relationship Id="rId12" Type="http://schemas.openxmlformats.org/officeDocument/2006/relationships/image" Target="../media/image59.emf"/><Relationship Id="rId17" Type="http://schemas.openxmlformats.org/officeDocument/2006/relationships/image" Target="../media/image64.emf"/><Relationship Id="rId2" Type="http://schemas.openxmlformats.org/officeDocument/2006/relationships/notesSlide" Target="../notesSlides/notesSlide26.xml"/><Relationship Id="rId16" Type="http://schemas.openxmlformats.org/officeDocument/2006/relationships/image" Target="../media/image63.emf"/><Relationship Id="rId1" Type="http://schemas.openxmlformats.org/officeDocument/2006/relationships/slideLayout" Target="../slideLayouts/slideLayout6.xml"/><Relationship Id="rId6" Type="http://schemas.openxmlformats.org/officeDocument/2006/relationships/image" Target="../media/image53.png"/><Relationship Id="rId11" Type="http://schemas.openxmlformats.org/officeDocument/2006/relationships/image" Target="../media/image58.emf"/><Relationship Id="rId5" Type="http://schemas.openxmlformats.org/officeDocument/2006/relationships/image" Target="../media/image52.emf"/><Relationship Id="rId15" Type="http://schemas.openxmlformats.org/officeDocument/2006/relationships/image" Target="../media/image62.emf"/><Relationship Id="rId10" Type="http://schemas.openxmlformats.org/officeDocument/2006/relationships/image" Target="../media/image57.emf"/><Relationship Id="rId19" Type="http://schemas.openxmlformats.org/officeDocument/2006/relationships/image" Target="../media/image66.emf"/><Relationship Id="rId4" Type="http://schemas.openxmlformats.org/officeDocument/2006/relationships/image" Target="../media/image51.emf"/><Relationship Id="rId9" Type="http://schemas.openxmlformats.org/officeDocument/2006/relationships/image" Target="../media/image56.emf"/><Relationship Id="rId14" Type="http://schemas.openxmlformats.org/officeDocument/2006/relationships/image" Target="../media/image61.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6.emf"/><Relationship Id="rId13" Type="http://schemas.openxmlformats.org/officeDocument/2006/relationships/image" Target="../media/image11.emf"/><Relationship Id="rId3" Type="http://schemas.openxmlformats.org/officeDocument/2006/relationships/image" Target="../media/image17.emf"/><Relationship Id="rId7" Type="http://schemas.openxmlformats.org/officeDocument/2006/relationships/image" Target="../media/image5.emf"/><Relationship Id="rId12" Type="http://schemas.openxmlformats.org/officeDocument/2006/relationships/image" Target="../media/image10.emf"/><Relationship Id="rId17" Type="http://schemas.openxmlformats.org/officeDocument/2006/relationships/image" Target="../media/image18.emf"/><Relationship Id="rId2" Type="http://schemas.openxmlformats.org/officeDocument/2006/relationships/notesSlide" Target="../notesSlides/notesSlide4.xml"/><Relationship Id="rId16" Type="http://schemas.openxmlformats.org/officeDocument/2006/relationships/image" Target="../media/image14.emf"/><Relationship Id="rId1" Type="http://schemas.openxmlformats.org/officeDocument/2006/relationships/slideLayout" Target="../slideLayouts/slideLayout6.xml"/><Relationship Id="rId6" Type="http://schemas.openxmlformats.org/officeDocument/2006/relationships/image" Target="../media/image4.emf"/><Relationship Id="rId11" Type="http://schemas.openxmlformats.org/officeDocument/2006/relationships/image" Target="../media/image9.emf"/><Relationship Id="rId5" Type="http://schemas.openxmlformats.org/officeDocument/2006/relationships/image" Target="../media/image3.emf"/><Relationship Id="rId15" Type="http://schemas.openxmlformats.org/officeDocument/2006/relationships/image" Target="../media/image13.emf"/><Relationship Id="rId10" Type="http://schemas.openxmlformats.org/officeDocument/2006/relationships/image" Target="../media/image8.emf"/><Relationship Id="rId4" Type="http://schemas.openxmlformats.org/officeDocument/2006/relationships/image" Target="../media/image2.tiff"/><Relationship Id="rId9" Type="http://schemas.openxmlformats.org/officeDocument/2006/relationships/image" Target="../media/image7.emf"/><Relationship Id="rId14" Type="http://schemas.openxmlformats.org/officeDocument/2006/relationships/image" Target="../media/image12.emf"/></Relationships>
</file>

<file path=ppt/slides/_rels/slide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4.xml"/><Relationship Id="rId7" Type="http://schemas.openxmlformats.org/officeDocument/2006/relationships/image" Target="../media/image21.png"/><Relationship Id="rId12" Type="http://schemas.openxmlformats.org/officeDocument/2006/relationships/image" Target="../media/image26.emf"/><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0.png"/><Relationship Id="rId11" Type="http://schemas.openxmlformats.org/officeDocument/2006/relationships/image" Target="../media/image25.emf"/><Relationship Id="rId5" Type="http://schemas.openxmlformats.org/officeDocument/2006/relationships/notesSlide" Target="../notesSlides/notesSlide6.xml"/><Relationship Id="rId10" Type="http://schemas.openxmlformats.org/officeDocument/2006/relationships/image" Target="../media/image24.emf"/><Relationship Id="rId4" Type="http://schemas.openxmlformats.org/officeDocument/2006/relationships/slideLayout" Target="../slideLayouts/slideLayout6.xml"/><Relationship Id="rId9" Type="http://schemas.openxmlformats.org/officeDocument/2006/relationships/image" Target="../media/image23.emf"/></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7.xml"/><Relationship Id="rId7" Type="http://schemas.openxmlformats.org/officeDocument/2006/relationships/image" Target="../media/image21.png"/><Relationship Id="rId12" Type="http://schemas.openxmlformats.org/officeDocument/2006/relationships/image" Target="../media/image26.emf"/><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20.png"/><Relationship Id="rId11" Type="http://schemas.openxmlformats.org/officeDocument/2006/relationships/image" Target="../media/image25.emf"/><Relationship Id="rId5" Type="http://schemas.openxmlformats.org/officeDocument/2006/relationships/notesSlide" Target="../notesSlides/notesSlide7.xml"/><Relationship Id="rId10" Type="http://schemas.openxmlformats.org/officeDocument/2006/relationships/image" Target="../media/image27.emf"/><Relationship Id="rId4" Type="http://schemas.openxmlformats.org/officeDocument/2006/relationships/slideLayout" Target="../slideLayouts/slideLayout6.xml"/><Relationship Id="rId9" Type="http://schemas.openxmlformats.org/officeDocument/2006/relationships/image" Target="../media/image23.emf"/></Relationships>
</file>

<file path=ppt/slides/_rels/slide8.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image" Target="../media/image12.emf"/><Relationship Id="rId3" Type="http://schemas.openxmlformats.org/officeDocument/2006/relationships/image" Target="../media/image2.tiff"/><Relationship Id="rId7" Type="http://schemas.openxmlformats.org/officeDocument/2006/relationships/image" Target="../media/image6.emf"/><Relationship Id="rId12" Type="http://schemas.openxmlformats.org/officeDocument/2006/relationships/image" Target="../media/image11.emf"/><Relationship Id="rId2" Type="http://schemas.openxmlformats.org/officeDocument/2006/relationships/notesSlide" Target="../notesSlides/notesSlide8.xml"/><Relationship Id="rId16" Type="http://schemas.openxmlformats.org/officeDocument/2006/relationships/image" Target="../media/image28.emf"/><Relationship Id="rId1" Type="http://schemas.openxmlformats.org/officeDocument/2006/relationships/slideLayout" Target="../slideLayouts/slideLayout6.xml"/><Relationship Id="rId6" Type="http://schemas.openxmlformats.org/officeDocument/2006/relationships/image" Target="../media/image5.emf"/><Relationship Id="rId11" Type="http://schemas.openxmlformats.org/officeDocument/2006/relationships/image" Target="../media/image10.emf"/><Relationship Id="rId5" Type="http://schemas.openxmlformats.org/officeDocument/2006/relationships/image" Target="../media/image4.emf"/><Relationship Id="rId15" Type="http://schemas.openxmlformats.org/officeDocument/2006/relationships/image" Target="../media/image1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 Id="rId1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Eric Frew\Documents\My Images\V2\Tempest\imgp0850.jpg"/>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7863" b="7863"/>
          <a:stretch/>
        </p:blipFill>
        <p:spPr bwMode="auto">
          <a:xfrm>
            <a:off x="0" y="0"/>
            <a:ext cx="9144000" cy="6858000"/>
          </a:xfrm>
          <a:prstGeom prst="rect">
            <a:avLst/>
          </a:prstGeom>
          <a:noFill/>
          <a:extLst>
            <a:ext uri="{909E8E84-426E-40dd-AFC4-6F175D3DCCD1}">
              <a14:hiddenFill xmlns:a14="http://schemas.microsoft.com/office/drawing/2010/main" xmlns="">
                <a:solidFill>
                  <a:srgbClr val="FFFFFF"/>
                </a:solidFill>
              </a14:hiddenFill>
            </a:ext>
          </a:extLst>
        </p:spPr>
      </p:pic>
      <p:sp>
        <p:nvSpPr>
          <p:cNvPr id="16386" name="Rectangle 2"/>
          <p:cNvSpPr>
            <a:spLocks noGrp="1" noChangeArrowheads="1"/>
          </p:cNvSpPr>
          <p:nvPr>
            <p:ph type="ctrTitle"/>
          </p:nvPr>
        </p:nvSpPr>
        <p:spPr/>
        <p:txBody>
          <a:bodyPr/>
          <a:lstStyle/>
          <a:p>
            <a:pPr eaLnBrk="1" hangingPunct="1"/>
            <a:r>
              <a:rPr lang="en-US"/>
              <a:t>Chapter 3</a:t>
            </a:r>
          </a:p>
        </p:txBody>
      </p:sp>
      <p:sp>
        <p:nvSpPr>
          <p:cNvPr id="16387" name="Rectangle 3"/>
          <p:cNvSpPr>
            <a:spLocks noGrp="1" noChangeArrowheads="1"/>
          </p:cNvSpPr>
          <p:nvPr>
            <p:ph type="subTitle" idx="1"/>
          </p:nvPr>
        </p:nvSpPr>
        <p:spPr/>
        <p:txBody>
          <a:bodyPr/>
          <a:lstStyle/>
          <a:p>
            <a:pPr eaLnBrk="1" hangingPunct="1"/>
            <a:r>
              <a:rPr lang="en-US"/>
              <a:t>Kinematics and Dynamics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grpSp>
        <p:nvGrpSpPr>
          <p:cNvPr id="3" name="Group 2"/>
          <p:cNvGrpSpPr/>
          <p:nvPr/>
        </p:nvGrpSpPr>
        <p:grpSpPr>
          <a:xfrm>
            <a:off x="165611" y="1194084"/>
            <a:ext cx="3996662" cy="2146905"/>
            <a:chOff x="1269999" y="1111250"/>
            <a:chExt cx="6832601" cy="3670300"/>
          </a:xfrm>
        </p:grpSpPr>
        <p:pic>
          <p:nvPicPr>
            <p:cNvPr id="4" name="Picture 3" descr="shadow top front right 3.tif"/>
            <p:cNvPicPr>
              <a:picLocks noChangeAspect="1"/>
            </p:cNvPicPr>
            <p:nvPr/>
          </p:nvPicPr>
          <p:blipFill>
            <a:blip r:embed="rId3"/>
            <a:srcRect l="2344" t="10069" r="3646" b="11111"/>
            <a:stretch>
              <a:fillRect/>
            </a:stretch>
          </p:blipFill>
          <p:spPr>
            <a:xfrm>
              <a:off x="1269999" y="1111250"/>
              <a:ext cx="5200707" cy="3270250"/>
            </a:xfrm>
            <a:prstGeom prst="rect">
              <a:avLst/>
            </a:prstGeom>
          </p:spPr>
        </p:pic>
        <p:sp>
          <p:nvSpPr>
            <p:cNvPr id="5"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6"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7"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8"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9"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0"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11" name="Picture 10" descr="latex-image-1.pdf"/>
            <p:cNvPicPr>
              <a:picLocks noChangeAspect="1"/>
            </p:cNvPicPr>
            <p:nvPr/>
          </p:nvPicPr>
          <p:blipFill>
            <a:blip r:embed="rId4"/>
            <a:stretch>
              <a:fillRect/>
            </a:stretch>
          </p:blipFill>
          <p:spPr>
            <a:xfrm>
              <a:off x="7473950" y="3289300"/>
              <a:ext cx="139700" cy="127000"/>
            </a:xfrm>
            <a:prstGeom prst="rect">
              <a:avLst/>
            </a:prstGeom>
          </p:spPr>
        </p:pic>
        <p:pic>
          <p:nvPicPr>
            <p:cNvPr id="12" name="Picture 11" descr="latex-image-1.pdf"/>
            <p:cNvPicPr>
              <a:picLocks noChangeAspect="1"/>
            </p:cNvPicPr>
            <p:nvPr/>
          </p:nvPicPr>
          <p:blipFill>
            <a:blip r:embed="rId5"/>
            <a:stretch>
              <a:fillRect/>
            </a:stretch>
          </p:blipFill>
          <p:spPr>
            <a:xfrm>
              <a:off x="3282950" y="4152900"/>
              <a:ext cx="127000" cy="127000"/>
            </a:xfrm>
            <a:prstGeom prst="rect">
              <a:avLst/>
            </a:prstGeom>
          </p:spPr>
        </p:pic>
        <p:pic>
          <p:nvPicPr>
            <p:cNvPr id="13" name="Picture 12" descr="latex-image-1.pdf"/>
            <p:cNvPicPr>
              <a:picLocks noChangeAspect="1"/>
            </p:cNvPicPr>
            <p:nvPr/>
          </p:nvPicPr>
          <p:blipFill>
            <a:blip r:embed="rId6"/>
            <a:stretch>
              <a:fillRect/>
            </a:stretch>
          </p:blipFill>
          <p:spPr>
            <a:xfrm>
              <a:off x="4991100" y="4318000"/>
              <a:ext cx="177800" cy="127000"/>
            </a:xfrm>
            <a:prstGeom prst="rect">
              <a:avLst/>
            </a:prstGeom>
          </p:spPr>
        </p:pic>
        <p:pic>
          <p:nvPicPr>
            <p:cNvPr id="14" name="Picture 13" descr="latex-image-1.pdf"/>
            <p:cNvPicPr>
              <a:picLocks noChangeAspect="1"/>
            </p:cNvPicPr>
            <p:nvPr/>
          </p:nvPicPr>
          <p:blipFill>
            <a:blip r:embed="rId7"/>
            <a:stretch>
              <a:fillRect/>
            </a:stretch>
          </p:blipFill>
          <p:spPr>
            <a:xfrm>
              <a:off x="6940550" y="3270250"/>
              <a:ext cx="165100" cy="241300"/>
            </a:xfrm>
            <a:prstGeom prst="rect">
              <a:avLst/>
            </a:prstGeom>
          </p:spPr>
        </p:pic>
        <p:pic>
          <p:nvPicPr>
            <p:cNvPr id="15" name="Picture 14" descr="latex-image-1.pdf"/>
            <p:cNvPicPr>
              <a:picLocks noChangeAspect="1"/>
            </p:cNvPicPr>
            <p:nvPr/>
          </p:nvPicPr>
          <p:blipFill>
            <a:blip r:embed="rId8"/>
            <a:stretch>
              <a:fillRect/>
            </a:stretch>
          </p:blipFill>
          <p:spPr>
            <a:xfrm>
              <a:off x="3575050" y="3562350"/>
              <a:ext cx="203200" cy="292100"/>
            </a:xfrm>
            <a:prstGeom prst="rect">
              <a:avLst/>
            </a:prstGeom>
          </p:spPr>
        </p:pic>
        <p:pic>
          <p:nvPicPr>
            <p:cNvPr id="16" name="Picture 15" descr="latex-image-1.pdf"/>
            <p:cNvPicPr>
              <a:picLocks noChangeAspect="1"/>
            </p:cNvPicPr>
            <p:nvPr/>
          </p:nvPicPr>
          <p:blipFill>
            <a:blip r:embed="rId9"/>
            <a:stretch>
              <a:fillRect/>
            </a:stretch>
          </p:blipFill>
          <p:spPr>
            <a:xfrm>
              <a:off x="4768850" y="3778250"/>
              <a:ext cx="241300" cy="241300"/>
            </a:xfrm>
            <a:prstGeom prst="rect">
              <a:avLst/>
            </a:prstGeom>
          </p:spPr>
        </p:pic>
        <p:pic>
          <p:nvPicPr>
            <p:cNvPr id="17" name="Picture 16" descr="latex-image-1.pdf"/>
            <p:cNvPicPr>
              <a:picLocks noChangeAspect="1"/>
            </p:cNvPicPr>
            <p:nvPr/>
          </p:nvPicPr>
          <p:blipFill>
            <a:blip r:embed="rId10"/>
            <a:stretch>
              <a:fillRect/>
            </a:stretch>
          </p:blipFill>
          <p:spPr>
            <a:xfrm>
              <a:off x="6572250" y="2628900"/>
              <a:ext cx="139700" cy="177800"/>
            </a:xfrm>
            <a:prstGeom prst="rect">
              <a:avLst/>
            </a:prstGeom>
          </p:spPr>
        </p:pic>
        <p:pic>
          <p:nvPicPr>
            <p:cNvPr id="18" name="Picture 17" descr="latex-image-1.pdf"/>
            <p:cNvPicPr>
              <a:picLocks noChangeAspect="1"/>
            </p:cNvPicPr>
            <p:nvPr/>
          </p:nvPicPr>
          <p:blipFill>
            <a:blip r:embed="rId11"/>
            <a:stretch>
              <a:fillRect/>
            </a:stretch>
          </p:blipFill>
          <p:spPr>
            <a:xfrm>
              <a:off x="4265806" y="3691186"/>
              <a:ext cx="114300" cy="177800"/>
            </a:xfrm>
            <a:prstGeom prst="rect">
              <a:avLst/>
            </a:prstGeom>
          </p:spPr>
        </p:pic>
        <p:pic>
          <p:nvPicPr>
            <p:cNvPr id="19" name="Picture 18" descr="latex-image-1.pdf"/>
            <p:cNvPicPr>
              <a:picLocks noChangeAspect="1"/>
            </p:cNvPicPr>
            <p:nvPr/>
          </p:nvPicPr>
          <p:blipFill>
            <a:blip r:embed="rId12"/>
            <a:stretch>
              <a:fillRect/>
            </a:stretch>
          </p:blipFill>
          <p:spPr>
            <a:xfrm>
              <a:off x="5383474" y="3360035"/>
              <a:ext cx="114300" cy="127000"/>
            </a:xfrm>
            <a:prstGeom prst="rect">
              <a:avLst/>
            </a:prstGeom>
          </p:spPr>
        </p:pic>
        <p:pic>
          <p:nvPicPr>
            <p:cNvPr id="20" name="Picture 19" descr="latex-image-1.pdf"/>
            <p:cNvPicPr>
              <a:picLocks noChangeAspect="1"/>
            </p:cNvPicPr>
            <p:nvPr/>
          </p:nvPicPr>
          <p:blipFill>
            <a:blip r:embed="rId13"/>
            <a:stretch>
              <a:fillRect/>
            </a:stretch>
          </p:blipFill>
          <p:spPr>
            <a:xfrm>
              <a:off x="2749550" y="4438650"/>
              <a:ext cx="850900" cy="190500"/>
            </a:xfrm>
            <a:prstGeom prst="rect">
              <a:avLst/>
            </a:prstGeom>
          </p:spPr>
        </p:pic>
        <p:pic>
          <p:nvPicPr>
            <p:cNvPr id="21" name="Picture 20" descr="latex-image-1.pdf"/>
            <p:cNvPicPr>
              <a:picLocks noChangeAspect="1"/>
            </p:cNvPicPr>
            <p:nvPr/>
          </p:nvPicPr>
          <p:blipFill>
            <a:blip r:embed="rId14"/>
            <a:stretch>
              <a:fillRect/>
            </a:stretch>
          </p:blipFill>
          <p:spPr>
            <a:xfrm>
              <a:off x="7391400" y="3625850"/>
              <a:ext cx="711200" cy="165100"/>
            </a:xfrm>
            <a:prstGeom prst="rect">
              <a:avLst/>
            </a:prstGeom>
          </p:spPr>
        </p:pic>
        <p:pic>
          <p:nvPicPr>
            <p:cNvPr id="22" name="Picture 21" descr="latex-image-1.pdf"/>
            <p:cNvPicPr>
              <a:picLocks noChangeAspect="1"/>
            </p:cNvPicPr>
            <p:nvPr/>
          </p:nvPicPr>
          <p:blipFill>
            <a:blip r:embed="rId15"/>
            <a:stretch>
              <a:fillRect/>
            </a:stretch>
          </p:blipFill>
          <p:spPr>
            <a:xfrm>
              <a:off x="4718050" y="4591050"/>
              <a:ext cx="749300" cy="190500"/>
            </a:xfrm>
            <a:prstGeom prst="rect">
              <a:avLst/>
            </a:prstGeom>
          </p:spPr>
        </p:pic>
      </p:grpSp>
      <p:pic>
        <p:nvPicPr>
          <p:cNvPr id="32" name="Picture 31">
            <a:extLst>
              <a:ext uri="{FF2B5EF4-FFF2-40B4-BE49-F238E27FC236}">
                <a16:creationId xmlns:a16="http://schemas.microsoft.com/office/drawing/2014/main" id="{281CAF09-7BC2-3744-A102-126F6D99A35D}"/>
              </a:ext>
            </a:extLst>
          </p:cNvPr>
          <p:cNvPicPr>
            <a:picLocks noChangeAspect="1"/>
          </p:cNvPicPr>
          <p:nvPr/>
        </p:nvPicPr>
        <p:blipFill>
          <a:blip r:embed="rId16"/>
          <a:stretch>
            <a:fillRect/>
          </a:stretch>
        </p:blipFill>
        <p:spPr>
          <a:xfrm>
            <a:off x="3887377" y="1390218"/>
            <a:ext cx="5359400" cy="4699000"/>
          </a:xfrm>
          <a:prstGeom prst="rect">
            <a:avLst/>
          </a:prstGeom>
        </p:spPr>
      </p:pic>
    </p:spTree>
    <p:extLst>
      <p:ext uri="{BB962C8B-B14F-4D97-AF65-F5344CB8AC3E}">
        <p14:creationId xmlns:p14="http://schemas.microsoft.com/office/powerpoint/2010/main" val="249192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0" name="Picture 9">
            <a:extLst>
              <a:ext uri="{FF2B5EF4-FFF2-40B4-BE49-F238E27FC236}">
                <a16:creationId xmlns:a16="http://schemas.microsoft.com/office/drawing/2014/main" id="{0A7180CF-BFA6-3E48-A815-7E0BC6C4B337}"/>
              </a:ext>
            </a:extLst>
          </p:cNvPr>
          <p:cNvPicPr>
            <a:picLocks noChangeAspect="1"/>
          </p:cNvPicPr>
          <p:nvPr/>
        </p:nvPicPr>
        <p:blipFill>
          <a:blip r:embed="rId3"/>
          <a:stretch>
            <a:fillRect/>
          </a:stretch>
        </p:blipFill>
        <p:spPr>
          <a:xfrm>
            <a:off x="266700" y="1133753"/>
            <a:ext cx="8610600" cy="5105400"/>
          </a:xfrm>
          <a:prstGeom prst="rect">
            <a:avLst/>
          </a:prstGeom>
        </p:spPr>
      </p:pic>
    </p:spTree>
    <p:extLst>
      <p:ext uri="{BB962C8B-B14F-4D97-AF65-F5344CB8AC3E}">
        <p14:creationId xmlns:p14="http://schemas.microsoft.com/office/powerpoint/2010/main" val="1054160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5" name="Picture 14">
            <a:extLst>
              <a:ext uri="{FF2B5EF4-FFF2-40B4-BE49-F238E27FC236}">
                <a16:creationId xmlns:a16="http://schemas.microsoft.com/office/drawing/2014/main" id="{7C048E8F-F196-B243-90A1-04F5F04C2A3C}"/>
              </a:ext>
            </a:extLst>
          </p:cNvPr>
          <p:cNvPicPr>
            <a:picLocks noChangeAspect="1"/>
          </p:cNvPicPr>
          <p:nvPr/>
        </p:nvPicPr>
        <p:blipFill>
          <a:blip r:embed="rId3"/>
          <a:stretch>
            <a:fillRect/>
          </a:stretch>
        </p:blipFill>
        <p:spPr>
          <a:xfrm>
            <a:off x="1384300" y="1278570"/>
            <a:ext cx="6375400" cy="4762500"/>
          </a:xfrm>
          <a:prstGeom prst="rect">
            <a:avLst/>
          </a:prstGeom>
        </p:spPr>
      </p:pic>
    </p:spTree>
    <p:extLst>
      <p:ext uri="{BB962C8B-B14F-4D97-AF65-F5344CB8AC3E}">
        <p14:creationId xmlns:p14="http://schemas.microsoft.com/office/powerpoint/2010/main" val="498079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0" name="Picture 9">
            <a:extLst>
              <a:ext uri="{FF2B5EF4-FFF2-40B4-BE49-F238E27FC236}">
                <a16:creationId xmlns:a16="http://schemas.microsoft.com/office/drawing/2014/main" id="{EB84FD3D-C5A9-6644-AAF8-3921826A7EC0}"/>
              </a:ext>
            </a:extLst>
          </p:cNvPr>
          <p:cNvPicPr>
            <a:picLocks noChangeAspect="1"/>
          </p:cNvPicPr>
          <p:nvPr/>
        </p:nvPicPr>
        <p:blipFill>
          <a:blip r:embed="rId3"/>
          <a:stretch>
            <a:fillRect/>
          </a:stretch>
        </p:blipFill>
        <p:spPr>
          <a:xfrm>
            <a:off x="495300" y="1132458"/>
            <a:ext cx="8153400" cy="5143500"/>
          </a:xfrm>
          <a:prstGeom prst="rect">
            <a:avLst/>
          </a:prstGeom>
        </p:spPr>
      </p:pic>
    </p:spTree>
    <p:extLst>
      <p:ext uri="{BB962C8B-B14F-4D97-AF65-F5344CB8AC3E}">
        <p14:creationId xmlns:p14="http://schemas.microsoft.com/office/powerpoint/2010/main" val="3619291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2" name="Picture 11">
            <a:extLst>
              <a:ext uri="{FF2B5EF4-FFF2-40B4-BE49-F238E27FC236}">
                <a16:creationId xmlns:a16="http://schemas.microsoft.com/office/drawing/2014/main" id="{C067C2AA-FF88-6C4D-BE30-1D86DDA8D6CF}"/>
              </a:ext>
            </a:extLst>
          </p:cNvPr>
          <p:cNvPicPr>
            <a:picLocks noChangeAspect="1"/>
          </p:cNvPicPr>
          <p:nvPr/>
        </p:nvPicPr>
        <p:blipFill>
          <a:blip r:embed="rId3"/>
          <a:stretch>
            <a:fillRect/>
          </a:stretch>
        </p:blipFill>
        <p:spPr>
          <a:xfrm>
            <a:off x="101600" y="933909"/>
            <a:ext cx="8940800" cy="5549900"/>
          </a:xfrm>
          <a:prstGeom prst="rect">
            <a:avLst/>
          </a:prstGeom>
        </p:spPr>
      </p:pic>
    </p:spTree>
    <p:extLst>
      <p:ext uri="{BB962C8B-B14F-4D97-AF65-F5344CB8AC3E}">
        <p14:creationId xmlns:p14="http://schemas.microsoft.com/office/powerpoint/2010/main" val="15963060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Equation of Motion Summary</a:t>
            </a:r>
          </a:p>
        </p:txBody>
      </p:sp>
      <p:pic>
        <p:nvPicPr>
          <p:cNvPr id="4" name="Picture 3">
            <a:extLst>
              <a:ext uri="{FF2B5EF4-FFF2-40B4-BE49-F238E27FC236}">
                <a16:creationId xmlns:a16="http://schemas.microsoft.com/office/drawing/2014/main" id="{BB10D947-6E8E-B342-A6CB-00766B142ABC}"/>
              </a:ext>
            </a:extLst>
          </p:cNvPr>
          <p:cNvPicPr>
            <a:picLocks noChangeAspect="1"/>
          </p:cNvPicPr>
          <p:nvPr/>
        </p:nvPicPr>
        <p:blipFill>
          <a:blip r:embed="rId3"/>
          <a:stretch>
            <a:fillRect/>
          </a:stretch>
        </p:blipFill>
        <p:spPr>
          <a:xfrm>
            <a:off x="1423634" y="1009485"/>
            <a:ext cx="6894744" cy="5453334"/>
          </a:xfrm>
          <a:prstGeom prst="rect">
            <a:avLst/>
          </a:prstGeom>
        </p:spPr>
      </p:pic>
    </p:spTree>
    <p:extLst>
      <p:ext uri="{BB962C8B-B14F-4D97-AF65-F5344CB8AC3E}">
        <p14:creationId xmlns:p14="http://schemas.microsoft.com/office/powerpoint/2010/main" val="122948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5" name="Picture 4">
            <a:extLst>
              <a:ext uri="{FF2B5EF4-FFF2-40B4-BE49-F238E27FC236}">
                <a16:creationId xmlns:a16="http://schemas.microsoft.com/office/drawing/2014/main" id="{8CEB961A-D1F7-414B-B197-4524AF2D9AE8}"/>
              </a:ext>
            </a:extLst>
          </p:cNvPr>
          <p:cNvPicPr>
            <a:picLocks noChangeAspect="1"/>
          </p:cNvPicPr>
          <p:nvPr/>
        </p:nvPicPr>
        <p:blipFill>
          <a:blip r:embed="rId3"/>
          <a:stretch>
            <a:fillRect/>
          </a:stretch>
        </p:blipFill>
        <p:spPr>
          <a:xfrm>
            <a:off x="641350" y="1666091"/>
            <a:ext cx="7861300" cy="2908300"/>
          </a:xfrm>
          <a:prstGeom prst="rect">
            <a:avLst/>
          </a:prstGeom>
        </p:spPr>
      </p:pic>
    </p:spTree>
    <p:extLst>
      <p:ext uri="{BB962C8B-B14F-4D97-AF65-F5344CB8AC3E}">
        <p14:creationId xmlns:p14="http://schemas.microsoft.com/office/powerpoint/2010/main" val="21886691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4232" y="1005219"/>
            <a:ext cx="5326466" cy="2513893"/>
          </a:xfrm>
          <a:prstGeom prst="rect">
            <a:avLst/>
          </a:prstGeom>
        </p:spPr>
      </p:pic>
      <p:pic>
        <p:nvPicPr>
          <p:cNvPr id="4" name="Picture 3">
            <a:extLst>
              <a:ext uri="{FF2B5EF4-FFF2-40B4-BE49-F238E27FC236}">
                <a16:creationId xmlns:a16="http://schemas.microsoft.com/office/drawing/2014/main" id="{A9E2BDA6-CEEF-4241-B83F-4659535BC61B}"/>
              </a:ext>
            </a:extLst>
          </p:cNvPr>
          <p:cNvPicPr>
            <a:picLocks noChangeAspect="1"/>
          </p:cNvPicPr>
          <p:nvPr/>
        </p:nvPicPr>
        <p:blipFill>
          <a:blip r:embed="rId4"/>
          <a:stretch>
            <a:fillRect/>
          </a:stretch>
        </p:blipFill>
        <p:spPr>
          <a:xfrm>
            <a:off x="1193800" y="3863109"/>
            <a:ext cx="6756400" cy="2540000"/>
          </a:xfrm>
          <a:prstGeom prst="rect">
            <a:avLst/>
          </a:prstGeom>
        </p:spPr>
      </p:pic>
    </p:spTree>
    <p:extLst>
      <p:ext uri="{BB962C8B-B14F-4D97-AF65-F5344CB8AC3E}">
        <p14:creationId xmlns:p14="http://schemas.microsoft.com/office/powerpoint/2010/main" val="2179575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4" name="Picture 3">
            <a:extLst>
              <a:ext uri="{FF2B5EF4-FFF2-40B4-BE49-F238E27FC236}">
                <a16:creationId xmlns:a16="http://schemas.microsoft.com/office/drawing/2014/main" id="{A7C879C4-5BAE-D549-B0E5-2B5161E15294}"/>
              </a:ext>
            </a:extLst>
          </p:cNvPr>
          <p:cNvPicPr>
            <a:picLocks noChangeAspect="1"/>
          </p:cNvPicPr>
          <p:nvPr/>
        </p:nvPicPr>
        <p:blipFill>
          <a:blip r:embed="rId3"/>
          <a:stretch>
            <a:fillRect/>
          </a:stretch>
        </p:blipFill>
        <p:spPr>
          <a:xfrm>
            <a:off x="809418" y="1314367"/>
            <a:ext cx="7073900" cy="4597400"/>
          </a:xfrm>
          <a:prstGeom prst="rect">
            <a:avLst/>
          </a:prstGeom>
        </p:spPr>
      </p:pic>
    </p:spTree>
    <p:extLst>
      <p:ext uri="{BB962C8B-B14F-4D97-AF65-F5344CB8AC3E}">
        <p14:creationId xmlns:p14="http://schemas.microsoft.com/office/powerpoint/2010/main" val="22786274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6" name="Picture 5">
            <a:extLst>
              <a:ext uri="{FF2B5EF4-FFF2-40B4-BE49-F238E27FC236}">
                <a16:creationId xmlns:a16="http://schemas.microsoft.com/office/drawing/2014/main" id="{C2C0E831-8F80-724F-B2AA-795B25766D40}"/>
              </a:ext>
            </a:extLst>
          </p:cNvPr>
          <p:cNvPicPr>
            <a:picLocks noChangeAspect="1"/>
          </p:cNvPicPr>
          <p:nvPr/>
        </p:nvPicPr>
        <p:blipFill>
          <a:blip r:embed="rId3"/>
          <a:stretch>
            <a:fillRect/>
          </a:stretch>
        </p:blipFill>
        <p:spPr>
          <a:xfrm>
            <a:off x="641350" y="1425699"/>
            <a:ext cx="7861300" cy="2082800"/>
          </a:xfrm>
          <a:prstGeom prst="rect">
            <a:avLst/>
          </a:prstGeom>
        </p:spPr>
      </p:pic>
    </p:spTree>
    <p:extLst>
      <p:ext uri="{BB962C8B-B14F-4D97-AF65-F5344CB8AC3E}">
        <p14:creationId xmlns:p14="http://schemas.microsoft.com/office/powerpoint/2010/main" val="4141938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178391" y="1036895"/>
            <a:ext cx="5563411" cy="2988523"/>
            <a:chOff x="1269999" y="1111250"/>
            <a:chExt cx="6832601" cy="3670300"/>
          </a:xfrm>
        </p:grpSpPr>
        <p:pic>
          <p:nvPicPr>
            <p:cNvPr id="37" name="Picture 36" descr="shadow top front right 3.tif"/>
            <p:cNvPicPr>
              <a:picLocks noChangeAspect="1"/>
            </p:cNvPicPr>
            <p:nvPr/>
          </p:nvPicPr>
          <p:blipFill>
            <a:blip r:embed="rId3"/>
            <a:srcRect l="2344" t="10069" r="3646" b="11111"/>
            <a:stretch>
              <a:fillRect/>
            </a:stretch>
          </p:blipFill>
          <p:spPr>
            <a:xfrm>
              <a:off x="1269999" y="1111250"/>
              <a:ext cx="5200707" cy="3270250"/>
            </a:xfrm>
            <a:prstGeom prst="rect">
              <a:avLst/>
            </a:prstGeom>
          </p:spPr>
        </p:pic>
        <p:sp>
          <p:nvSpPr>
            <p:cNvPr id="18435"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8436"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8437"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8438"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8440"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7"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20" name="Picture 19" descr="latex-image-1.pdf"/>
            <p:cNvPicPr>
              <a:picLocks noChangeAspect="1"/>
            </p:cNvPicPr>
            <p:nvPr/>
          </p:nvPicPr>
          <p:blipFill>
            <a:blip r:embed="rId4"/>
            <a:stretch>
              <a:fillRect/>
            </a:stretch>
          </p:blipFill>
          <p:spPr>
            <a:xfrm>
              <a:off x="7473950" y="3289300"/>
              <a:ext cx="139700" cy="127000"/>
            </a:xfrm>
            <a:prstGeom prst="rect">
              <a:avLst/>
            </a:prstGeom>
          </p:spPr>
        </p:pic>
        <p:pic>
          <p:nvPicPr>
            <p:cNvPr id="21" name="Picture 20" descr="latex-image-1.pdf"/>
            <p:cNvPicPr>
              <a:picLocks noChangeAspect="1"/>
            </p:cNvPicPr>
            <p:nvPr/>
          </p:nvPicPr>
          <p:blipFill>
            <a:blip r:embed="rId5"/>
            <a:stretch>
              <a:fillRect/>
            </a:stretch>
          </p:blipFill>
          <p:spPr>
            <a:xfrm>
              <a:off x="3282950" y="4152900"/>
              <a:ext cx="127000" cy="127000"/>
            </a:xfrm>
            <a:prstGeom prst="rect">
              <a:avLst/>
            </a:prstGeom>
          </p:spPr>
        </p:pic>
        <p:pic>
          <p:nvPicPr>
            <p:cNvPr id="22" name="Picture 21" descr="latex-image-1.pdf"/>
            <p:cNvPicPr>
              <a:picLocks noChangeAspect="1"/>
            </p:cNvPicPr>
            <p:nvPr/>
          </p:nvPicPr>
          <p:blipFill>
            <a:blip r:embed="rId6"/>
            <a:stretch>
              <a:fillRect/>
            </a:stretch>
          </p:blipFill>
          <p:spPr>
            <a:xfrm>
              <a:off x="4991100" y="4318000"/>
              <a:ext cx="177800" cy="127000"/>
            </a:xfrm>
            <a:prstGeom prst="rect">
              <a:avLst/>
            </a:prstGeom>
          </p:spPr>
        </p:pic>
        <p:pic>
          <p:nvPicPr>
            <p:cNvPr id="23" name="Picture 22" descr="latex-image-1.pdf"/>
            <p:cNvPicPr>
              <a:picLocks noChangeAspect="1"/>
            </p:cNvPicPr>
            <p:nvPr/>
          </p:nvPicPr>
          <p:blipFill>
            <a:blip r:embed="rId7"/>
            <a:stretch>
              <a:fillRect/>
            </a:stretch>
          </p:blipFill>
          <p:spPr>
            <a:xfrm>
              <a:off x="6940550" y="3270250"/>
              <a:ext cx="165100" cy="241300"/>
            </a:xfrm>
            <a:prstGeom prst="rect">
              <a:avLst/>
            </a:prstGeom>
          </p:spPr>
        </p:pic>
        <p:pic>
          <p:nvPicPr>
            <p:cNvPr id="24" name="Picture 23" descr="latex-image-1.pdf"/>
            <p:cNvPicPr>
              <a:picLocks noChangeAspect="1"/>
            </p:cNvPicPr>
            <p:nvPr/>
          </p:nvPicPr>
          <p:blipFill>
            <a:blip r:embed="rId8"/>
            <a:stretch>
              <a:fillRect/>
            </a:stretch>
          </p:blipFill>
          <p:spPr>
            <a:xfrm>
              <a:off x="3575050" y="3562350"/>
              <a:ext cx="203200" cy="292100"/>
            </a:xfrm>
            <a:prstGeom prst="rect">
              <a:avLst/>
            </a:prstGeom>
          </p:spPr>
        </p:pic>
        <p:pic>
          <p:nvPicPr>
            <p:cNvPr id="25" name="Picture 24" descr="latex-image-1.pdf"/>
            <p:cNvPicPr>
              <a:picLocks noChangeAspect="1"/>
            </p:cNvPicPr>
            <p:nvPr/>
          </p:nvPicPr>
          <p:blipFill>
            <a:blip r:embed="rId9"/>
            <a:stretch>
              <a:fillRect/>
            </a:stretch>
          </p:blipFill>
          <p:spPr>
            <a:xfrm>
              <a:off x="4768850" y="3778250"/>
              <a:ext cx="241300" cy="241300"/>
            </a:xfrm>
            <a:prstGeom prst="rect">
              <a:avLst/>
            </a:prstGeom>
          </p:spPr>
        </p:pic>
        <p:pic>
          <p:nvPicPr>
            <p:cNvPr id="26" name="Picture 25" descr="latex-image-1.pdf"/>
            <p:cNvPicPr>
              <a:picLocks noChangeAspect="1"/>
            </p:cNvPicPr>
            <p:nvPr/>
          </p:nvPicPr>
          <p:blipFill>
            <a:blip r:embed="rId10"/>
            <a:stretch>
              <a:fillRect/>
            </a:stretch>
          </p:blipFill>
          <p:spPr>
            <a:xfrm>
              <a:off x="6572250" y="2628900"/>
              <a:ext cx="139700" cy="177800"/>
            </a:xfrm>
            <a:prstGeom prst="rect">
              <a:avLst/>
            </a:prstGeom>
          </p:spPr>
        </p:pic>
        <p:pic>
          <p:nvPicPr>
            <p:cNvPr id="27" name="Picture 26" descr="latex-image-1.pdf"/>
            <p:cNvPicPr>
              <a:picLocks noChangeAspect="1"/>
            </p:cNvPicPr>
            <p:nvPr/>
          </p:nvPicPr>
          <p:blipFill>
            <a:blip r:embed="rId11"/>
            <a:stretch>
              <a:fillRect/>
            </a:stretch>
          </p:blipFill>
          <p:spPr>
            <a:xfrm>
              <a:off x="4265806" y="3691186"/>
              <a:ext cx="114300" cy="177800"/>
            </a:xfrm>
            <a:prstGeom prst="rect">
              <a:avLst/>
            </a:prstGeom>
          </p:spPr>
        </p:pic>
        <p:pic>
          <p:nvPicPr>
            <p:cNvPr id="28" name="Picture 27" descr="latex-image-1.pdf"/>
            <p:cNvPicPr>
              <a:picLocks noChangeAspect="1"/>
            </p:cNvPicPr>
            <p:nvPr/>
          </p:nvPicPr>
          <p:blipFill>
            <a:blip r:embed="rId12"/>
            <a:stretch>
              <a:fillRect/>
            </a:stretch>
          </p:blipFill>
          <p:spPr>
            <a:xfrm>
              <a:off x="5383474" y="3360035"/>
              <a:ext cx="114300" cy="127000"/>
            </a:xfrm>
            <a:prstGeom prst="rect">
              <a:avLst/>
            </a:prstGeom>
          </p:spPr>
        </p:pic>
        <p:pic>
          <p:nvPicPr>
            <p:cNvPr id="32" name="Picture 31" descr="latex-image-1.pdf"/>
            <p:cNvPicPr>
              <a:picLocks noChangeAspect="1"/>
            </p:cNvPicPr>
            <p:nvPr/>
          </p:nvPicPr>
          <p:blipFill>
            <a:blip r:embed="rId13"/>
            <a:stretch>
              <a:fillRect/>
            </a:stretch>
          </p:blipFill>
          <p:spPr>
            <a:xfrm>
              <a:off x="2749550" y="4438650"/>
              <a:ext cx="850900" cy="190500"/>
            </a:xfrm>
            <a:prstGeom prst="rect">
              <a:avLst/>
            </a:prstGeom>
          </p:spPr>
        </p:pic>
        <p:pic>
          <p:nvPicPr>
            <p:cNvPr id="33" name="Picture 32" descr="latex-image-1.pdf"/>
            <p:cNvPicPr>
              <a:picLocks noChangeAspect="1"/>
            </p:cNvPicPr>
            <p:nvPr/>
          </p:nvPicPr>
          <p:blipFill>
            <a:blip r:embed="rId14"/>
            <a:stretch>
              <a:fillRect/>
            </a:stretch>
          </p:blipFill>
          <p:spPr>
            <a:xfrm>
              <a:off x="7391400" y="3625850"/>
              <a:ext cx="711200" cy="165100"/>
            </a:xfrm>
            <a:prstGeom prst="rect">
              <a:avLst/>
            </a:prstGeom>
          </p:spPr>
        </p:pic>
        <p:pic>
          <p:nvPicPr>
            <p:cNvPr id="34" name="Picture 33" descr="latex-image-1.pdf"/>
            <p:cNvPicPr>
              <a:picLocks noChangeAspect="1"/>
            </p:cNvPicPr>
            <p:nvPr/>
          </p:nvPicPr>
          <p:blipFill>
            <a:blip r:embed="rId15"/>
            <a:stretch>
              <a:fillRect/>
            </a:stretch>
          </p:blipFill>
          <p:spPr>
            <a:xfrm>
              <a:off x="4718050" y="4591050"/>
              <a:ext cx="749300" cy="190500"/>
            </a:xfrm>
            <a:prstGeom prst="rect">
              <a:avLst/>
            </a:prstGeom>
          </p:spPr>
        </p:pic>
      </p:grpSp>
      <p:sp>
        <p:nvSpPr>
          <p:cNvPr id="5" name="Title 4"/>
          <p:cNvSpPr>
            <a:spLocks noGrp="1"/>
          </p:cNvSpPr>
          <p:nvPr>
            <p:ph type="title"/>
          </p:nvPr>
        </p:nvSpPr>
        <p:spPr/>
        <p:txBody>
          <a:bodyPr/>
          <a:lstStyle/>
          <a:p>
            <a:r>
              <a:rPr lang="en-US" dirty="0"/>
              <a:t>Aircraft State Variables</a:t>
            </a:r>
          </a:p>
        </p:txBody>
      </p:sp>
      <p:pic>
        <p:nvPicPr>
          <p:cNvPr id="2" name="Picture 1">
            <a:extLst>
              <a:ext uri="{FF2B5EF4-FFF2-40B4-BE49-F238E27FC236}">
                <a16:creationId xmlns:a16="http://schemas.microsoft.com/office/drawing/2014/main" id="{8D708AC8-109E-B541-85B8-B17C07E02B75}"/>
              </a:ext>
            </a:extLst>
          </p:cNvPr>
          <p:cNvPicPr>
            <a:picLocks noChangeAspect="1"/>
          </p:cNvPicPr>
          <p:nvPr/>
        </p:nvPicPr>
        <p:blipFill>
          <a:blip r:embed="rId16"/>
          <a:stretch>
            <a:fillRect/>
          </a:stretch>
        </p:blipFill>
        <p:spPr>
          <a:xfrm>
            <a:off x="3545522" y="3491287"/>
            <a:ext cx="5769959" cy="2889878"/>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Equation of Motion Summary</a:t>
            </a:r>
          </a:p>
        </p:txBody>
      </p:sp>
      <p:pic>
        <p:nvPicPr>
          <p:cNvPr id="5" name="Picture 4">
            <a:extLst>
              <a:ext uri="{FF2B5EF4-FFF2-40B4-BE49-F238E27FC236}">
                <a16:creationId xmlns:a16="http://schemas.microsoft.com/office/drawing/2014/main" id="{3385AF4D-DBEB-AE4E-9304-4A57DD91F884}"/>
              </a:ext>
            </a:extLst>
          </p:cNvPr>
          <p:cNvPicPr>
            <a:picLocks noChangeAspect="1"/>
          </p:cNvPicPr>
          <p:nvPr/>
        </p:nvPicPr>
        <p:blipFill>
          <a:blip r:embed="rId3"/>
          <a:stretch>
            <a:fillRect/>
          </a:stretch>
        </p:blipFill>
        <p:spPr>
          <a:xfrm>
            <a:off x="1631950" y="1064248"/>
            <a:ext cx="5880100" cy="5219700"/>
          </a:xfrm>
          <a:prstGeom prst="rect">
            <a:avLst/>
          </a:prstGeom>
        </p:spPr>
      </p:pic>
      <p:sp>
        <p:nvSpPr>
          <p:cNvPr id="3" name="TextBox 2">
            <a:extLst>
              <a:ext uri="{FF2B5EF4-FFF2-40B4-BE49-F238E27FC236}">
                <a16:creationId xmlns:a16="http://schemas.microsoft.com/office/drawing/2014/main" id="{D3919C5C-3010-F141-A860-3F6024E171DA}"/>
              </a:ext>
            </a:extLst>
          </p:cNvPr>
          <p:cNvSpPr txBox="1"/>
          <p:nvPr/>
        </p:nvSpPr>
        <p:spPr>
          <a:xfrm>
            <a:off x="6039510" y="2444115"/>
            <a:ext cx="2831358" cy="984885"/>
          </a:xfrm>
          <a:prstGeom prst="rect">
            <a:avLst/>
          </a:prstGeom>
          <a:noFill/>
          <a:ln>
            <a:solidFill>
              <a:schemeClr val="tx1"/>
            </a:solidFill>
          </a:ln>
        </p:spPr>
        <p:txBody>
          <a:bodyPr wrap="square" rtlCol="0">
            <a:spAutoFit/>
          </a:bodyPr>
          <a:lstStyle/>
          <a:p>
            <a:pPr marL="171450" indent="-171450">
              <a:spcAft>
                <a:spcPts val="600"/>
              </a:spcAft>
              <a:buFont typeface="Arial" panose="020B0604020202020204" pitchFamily="34" charset="0"/>
              <a:buChar char="•"/>
            </a:pPr>
            <a:r>
              <a:rPr lang="en-US" sz="1200" dirty="0"/>
              <a:t>Quaternion EOM are simpler (linear)</a:t>
            </a:r>
          </a:p>
          <a:p>
            <a:pPr marL="171450" indent="-171450">
              <a:spcAft>
                <a:spcPts val="600"/>
              </a:spcAft>
              <a:buFont typeface="Arial" panose="020B0604020202020204" pitchFamily="34" charset="0"/>
              <a:buChar char="•"/>
            </a:pPr>
            <a:r>
              <a:rPr lang="en-US" sz="1200" dirty="0"/>
              <a:t>Require conversion to Euler angles</a:t>
            </a:r>
          </a:p>
          <a:p>
            <a:pPr marL="171450" indent="-171450">
              <a:spcAft>
                <a:spcPts val="600"/>
              </a:spcAft>
              <a:buFont typeface="Arial" panose="020B0604020202020204" pitchFamily="34" charset="0"/>
              <a:buChar char="•"/>
            </a:pPr>
            <a:r>
              <a:rPr lang="en-US" sz="1200" dirty="0"/>
              <a:t>Must be normalized after each integration step</a:t>
            </a:r>
          </a:p>
        </p:txBody>
      </p:sp>
      <p:cxnSp>
        <p:nvCxnSpPr>
          <p:cNvPr id="6" name="Straight Arrow Connector 5">
            <a:extLst>
              <a:ext uri="{FF2B5EF4-FFF2-40B4-BE49-F238E27FC236}">
                <a16:creationId xmlns:a16="http://schemas.microsoft.com/office/drawing/2014/main" id="{8C758A52-1A65-E540-A110-75A1721F2ACA}"/>
              </a:ext>
            </a:extLst>
          </p:cNvPr>
          <p:cNvCxnSpPr>
            <a:cxnSpLocks/>
          </p:cNvCxnSpPr>
          <p:nvPr/>
        </p:nvCxnSpPr>
        <p:spPr>
          <a:xfrm flipH="1">
            <a:off x="5587341" y="2986644"/>
            <a:ext cx="452169" cy="15437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113958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5" name="Picture 4">
            <a:extLst>
              <a:ext uri="{FF2B5EF4-FFF2-40B4-BE49-F238E27FC236}">
                <a16:creationId xmlns:a16="http://schemas.microsoft.com/office/drawing/2014/main" id="{D04172C0-30AD-A048-9991-1F6773DF587A}"/>
              </a:ext>
            </a:extLst>
          </p:cNvPr>
          <p:cNvPicPr>
            <a:picLocks noChangeAspect="1"/>
          </p:cNvPicPr>
          <p:nvPr/>
        </p:nvPicPr>
        <p:blipFill>
          <a:blip r:embed="rId3"/>
          <a:stretch>
            <a:fillRect/>
          </a:stretch>
        </p:blipFill>
        <p:spPr>
          <a:xfrm>
            <a:off x="457200" y="1187203"/>
            <a:ext cx="8166100" cy="4838700"/>
          </a:xfrm>
          <a:prstGeom prst="rect">
            <a:avLst/>
          </a:prstGeom>
        </p:spPr>
      </p:pic>
    </p:spTree>
    <p:extLst>
      <p:ext uri="{BB962C8B-B14F-4D97-AF65-F5344CB8AC3E}">
        <p14:creationId xmlns:p14="http://schemas.microsoft.com/office/powerpoint/2010/main" val="16390618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p:txBody>
          <a:bodyPr/>
          <a:lstStyle/>
          <a:p>
            <a:r>
              <a:rPr lang="en-US" dirty="0"/>
              <a:t>Runge-</a:t>
            </a:r>
            <a:r>
              <a:rPr lang="en-US" dirty="0" err="1"/>
              <a:t>Kutta</a:t>
            </a:r>
            <a:r>
              <a:rPr lang="en-US" dirty="0"/>
              <a:t> Integration</a:t>
            </a:r>
          </a:p>
        </p:txBody>
      </p:sp>
      <p:pic>
        <p:nvPicPr>
          <p:cNvPr id="3" name="Picture 2">
            <a:extLst>
              <a:ext uri="{FF2B5EF4-FFF2-40B4-BE49-F238E27FC236}">
                <a16:creationId xmlns:a16="http://schemas.microsoft.com/office/drawing/2014/main" id="{2E357BB1-695C-914C-B949-0E5EB29874A9}"/>
              </a:ext>
            </a:extLst>
          </p:cNvPr>
          <p:cNvPicPr>
            <a:picLocks noChangeAspect="1"/>
          </p:cNvPicPr>
          <p:nvPr/>
        </p:nvPicPr>
        <p:blipFill>
          <a:blip r:embed="rId3"/>
          <a:stretch>
            <a:fillRect/>
          </a:stretch>
        </p:blipFill>
        <p:spPr>
          <a:xfrm>
            <a:off x="488950" y="1206130"/>
            <a:ext cx="8166100" cy="4978400"/>
          </a:xfrm>
          <a:prstGeom prst="rect">
            <a:avLst/>
          </a:prstGeom>
        </p:spPr>
      </p:pic>
    </p:spTree>
    <p:extLst>
      <p:ext uri="{BB962C8B-B14F-4D97-AF65-F5344CB8AC3E}">
        <p14:creationId xmlns:p14="http://schemas.microsoft.com/office/powerpoint/2010/main" val="11911777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a:xfrm>
            <a:off x="457200" y="32530"/>
            <a:ext cx="8229600" cy="758887"/>
          </a:xfrm>
        </p:spPr>
        <p:txBody>
          <a:bodyPr/>
          <a:lstStyle/>
          <a:p>
            <a:r>
              <a:rPr lang="en-US" sz="3600" dirty="0"/>
              <a:t>RK1 Algorithm</a:t>
            </a:r>
          </a:p>
        </p:txBody>
      </p:sp>
      <p:pic>
        <p:nvPicPr>
          <p:cNvPr id="5" name="Picture 4">
            <a:extLst>
              <a:ext uri="{FF2B5EF4-FFF2-40B4-BE49-F238E27FC236}">
                <a16:creationId xmlns:a16="http://schemas.microsoft.com/office/drawing/2014/main" id="{D49838F6-67E5-B247-83E8-3C5D4FD70573}"/>
              </a:ext>
            </a:extLst>
          </p:cNvPr>
          <p:cNvPicPr>
            <a:picLocks noChangeAspect="1"/>
          </p:cNvPicPr>
          <p:nvPr/>
        </p:nvPicPr>
        <p:blipFill>
          <a:blip r:embed="rId3"/>
          <a:stretch>
            <a:fillRect/>
          </a:stretch>
        </p:blipFill>
        <p:spPr>
          <a:xfrm>
            <a:off x="5751089" y="3635977"/>
            <a:ext cx="3219487" cy="2430606"/>
          </a:xfrm>
          <a:prstGeom prst="rect">
            <a:avLst/>
          </a:prstGeom>
        </p:spPr>
      </p:pic>
      <p:pic>
        <p:nvPicPr>
          <p:cNvPr id="9" name="Picture 8">
            <a:extLst>
              <a:ext uri="{FF2B5EF4-FFF2-40B4-BE49-F238E27FC236}">
                <a16:creationId xmlns:a16="http://schemas.microsoft.com/office/drawing/2014/main" id="{724A2C7F-06C0-FC49-B055-F6728FD7A203}"/>
              </a:ext>
            </a:extLst>
          </p:cNvPr>
          <p:cNvPicPr>
            <a:picLocks noChangeAspect="1"/>
          </p:cNvPicPr>
          <p:nvPr/>
        </p:nvPicPr>
        <p:blipFill>
          <a:blip r:embed="rId4"/>
          <a:stretch>
            <a:fillRect/>
          </a:stretch>
        </p:blipFill>
        <p:spPr>
          <a:xfrm>
            <a:off x="521046" y="1298171"/>
            <a:ext cx="6007100" cy="3962400"/>
          </a:xfrm>
          <a:prstGeom prst="rect">
            <a:avLst/>
          </a:prstGeom>
        </p:spPr>
      </p:pic>
    </p:spTree>
    <p:extLst>
      <p:ext uri="{BB962C8B-B14F-4D97-AF65-F5344CB8AC3E}">
        <p14:creationId xmlns:p14="http://schemas.microsoft.com/office/powerpoint/2010/main" val="1925929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a:xfrm>
            <a:off x="457200" y="28329"/>
            <a:ext cx="8229600" cy="758887"/>
          </a:xfrm>
        </p:spPr>
        <p:txBody>
          <a:bodyPr/>
          <a:lstStyle/>
          <a:p>
            <a:r>
              <a:rPr lang="en-US" sz="3600" dirty="0"/>
              <a:t>RK2 Algorithm</a:t>
            </a:r>
          </a:p>
        </p:txBody>
      </p:sp>
      <p:pic>
        <p:nvPicPr>
          <p:cNvPr id="4" name="Picture 3">
            <a:extLst>
              <a:ext uri="{FF2B5EF4-FFF2-40B4-BE49-F238E27FC236}">
                <a16:creationId xmlns:a16="http://schemas.microsoft.com/office/drawing/2014/main" id="{C2BB3D41-A806-EC49-8679-D56D63DEBFBF}"/>
              </a:ext>
            </a:extLst>
          </p:cNvPr>
          <p:cNvPicPr>
            <a:picLocks noChangeAspect="1"/>
          </p:cNvPicPr>
          <p:nvPr/>
        </p:nvPicPr>
        <p:blipFill>
          <a:blip r:embed="rId3"/>
          <a:stretch>
            <a:fillRect/>
          </a:stretch>
        </p:blipFill>
        <p:spPr>
          <a:xfrm>
            <a:off x="5694062" y="4139513"/>
            <a:ext cx="3153430" cy="2380735"/>
          </a:xfrm>
          <a:prstGeom prst="rect">
            <a:avLst/>
          </a:prstGeom>
        </p:spPr>
      </p:pic>
      <p:pic>
        <p:nvPicPr>
          <p:cNvPr id="6" name="Picture 5">
            <a:extLst>
              <a:ext uri="{FF2B5EF4-FFF2-40B4-BE49-F238E27FC236}">
                <a16:creationId xmlns:a16="http://schemas.microsoft.com/office/drawing/2014/main" id="{36D7362F-59A9-3D40-9BC7-340DC4366E22}"/>
              </a:ext>
            </a:extLst>
          </p:cNvPr>
          <p:cNvPicPr>
            <a:picLocks noChangeAspect="1"/>
          </p:cNvPicPr>
          <p:nvPr/>
        </p:nvPicPr>
        <p:blipFill>
          <a:blip r:embed="rId4"/>
          <a:stretch>
            <a:fillRect/>
          </a:stretch>
        </p:blipFill>
        <p:spPr>
          <a:xfrm>
            <a:off x="457200" y="880803"/>
            <a:ext cx="6108700" cy="5295900"/>
          </a:xfrm>
          <a:prstGeom prst="rect">
            <a:avLst/>
          </a:prstGeom>
        </p:spPr>
      </p:pic>
    </p:spTree>
    <p:extLst>
      <p:ext uri="{BB962C8B-B14F-4D97-AF65-F5344CB8AC3E}">
        <p14:creationId xmlns:p14="http://schemas.microsoft.com/office/powerpoint/2010/main" val="33911690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p:txBody>
          <a:bodyPr/>
          <a:lstStyle/>
          <a:p>
            <a:r>
              <a:rPr lang="en-US" sz="3600" dirty="0"/>
              <a:t>RK4 Algorithm</a:t>
            </a:r>
          </a:p>
        </p:txBody>
      </p:sp>
      <p:pic>
        <p:nvPicPr>
          <p:cNvPr id="5" name="Picture 4">
            <a:extLst>
              <a:ext uri="{FF2B5EF4-FFF2-40B4-BE49-F238E27FC236}">
                <a16:creationId xmlns:a16="http://schemas.microsoft.com/office/drawing/2014/main" id="{BE8CE387-8155-1142-AC39-8D33C4EBED54}"/>
              </a:ext>
            </a:extLst>
          </p:cNvPr>
          <p:cNvPicPr>
            <a:picLocks noChangeAspect="1"/>
          </p:cNvPicPr>
          <p:nvPr/>
        </p:nvPicPr>
        <p:blipFill>
          <a:blip r:embed="rId3"/>
          <a:stretch>
            <a:fillRect/>
          </a:stretch>
        </p:blipFill>
        <p:spPr>
          <a:xfrm>
            <a:off x="5857103" y="3920406"/>
            <a:ext cx="3116306" cy="2352708"/>
          </a:xfrm>
          <a:prstGeom prst="rect">
            <a:avLst/>
          </a:prstGeom>
        </p:spPr>
      </p:pic>
      <p:pic>
        <p:nvPicPr>
          <p:cNvPr id="3" name="Picture 2">
            <a:extLst>
              <a:ext uri="{FF2B5EF4-FFF2-40B4-BE49-F238E27FC236}">
                <a16:creationId xmlns:a16="http://schemas.microsoft.com/office/drawing/2014/main" id="{F2F093CF-27E9-7848-B044-779F08377C1D}"/>
              </a:ext>
            </a:extLst>
          </p:cNvPr>
          <p:cNvPicPr>
            <a:picLocks noChangeAspect="1"/>
          </p:cNvPicPr>
          <p:nvPr/>
        </p:nvPicPr>
        <p:blipFill>
          <a:blip r:embed="rId4"/>
          <a:stretch>
            <a:fillRect/>
          </a:stretch>
        </p:blipFill>
        <p:spPr>
          <a:xfrm>
            <a:off x="417556" y="1209675"/>
            <a:ext cx="6997700" cy="4648200"/>
          </a:xfrm>
          <a:prstGeom prst="rect">
            <a:avLst/>
          </a:prstGeom>
        </p:spPr>
      </p:pic>
    </p:spTree>
    <p:extLst>
      <p:ext uri="{BB962C8B-B14F-4D97-AF65-F5344CB8AC3E}">
        <p14:creationId xmlns:p14="http://schemas.microsoft.com/office/powerpoint/2010/main" val="2622035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p:txBody>
          <a:bodyPr/>
          <a:lstStyle/>
          <a:p>
            <a:r>
              <a:rPr lang="en-US" sz="3600" dirty="0"/>
              <a:t>RK4 Algorithm</a:t>
            </a:r>
          </a:p>
        </p:txBody>
      </p:sp>
      <p:pic>
        <p:nvPicPr>
          <p:cNvPr id="9" name="Picture 8">
            <a:extLst>
              <a:ext uri="{FF2B5EF4-FFF2-40B4-BE49-F238E27FC236}">
                <a16:creationId xmlns:a16="http://schemas.microsoft.com/office/drawing/2014/main" id="{E6B0EA69-4102-B64A-8A89-1F2032979F6A}"/>
              </a:ext>
            </a:extLst>
          </p:cNvPr>
          <p:cNvPicPr>
            <a:picLocks noChangeAspect="1"/>
          </p:cNvPicPr>
          <p:nvPr/>
        </p:nvPicPr>
        <p:blipFill>
          <a:blip r:embed="rId3"/>
          <a:stretch>
            <a:fillRect/>
          </a:stretch>
        </p:blipFill>
        <p:spPr>
          <a:xfrm>
            <a:off x="254000" y="1304925"/>
            <a:ext cx="4597400" cy="190500"/>
          </a:xfrm>
          <a:prstGeom prst="rect">
            <a:avLst/>
          </a:prstGeom>
        </p:spPr>
      </p:pic>
      <p:pic>
        <p:nvPicPr>
          <p:cNvPr id="11" name="Picture 10">
            <a:extLst>
              <a:ext uri="{FF2B5EF4-FFF2-40B4-BE49-F238E27FC236}">
                <a16:creationId xmlns:a16="http://schemas.microsoft.com/office/drawing/2014/main" id="{57032DA8-5418-4344-A84C-A19146805B03}"/>
              </a:ext>
            </a:extLst>
          </p:cNvPr>
          <p:cNvPicPr>
            <a:picLocks noChangeAspect="1"/>
          </p:cNvPicPr>
          <p:nvPr/>
        </p:nvPicPr>
        <p:blipFill>
          <a:blip r:embed="rId4"/>
          <a:stretch>
            <a:fillRect/>
          </a:stretch>
        </p:blipFill>
        <p:spPr>
          <a:xfrm>
            <a:off x="254000" y="4292600"/>
            <a:ext cx="4064000" cy="406400"/>
          </a:xfrm>
          <a:prstGeom prst="rect">
            <a:avLst/>
          </a:prstGeom>
        </p:spPr>
      </p:pic>
      <p:pic>
        <p:nvPicPr>
          <p:cNvPr id="31" name="Picture 30">
            <a:extLst>
              <a:ext uri="{FF2B5EF4-FFF2-40B4-BE49-F238E27FC236}">
                <a16:creationId xmlns:a16="http://schemas.microsoft.com/office/drawing/2014/main" id="{5D43B7A8-1B96-6745-AEEC-930917CD100C}"/>
              </a:ext>
            </a:extLst>
          </p:cNvPr>
          <p:cNvPicPr>
            <a:picLocks noChangeAspect="1"/>
          </p:cNvPicPr>
          <p:nvPr/>
        </p:nvPicPr>
        <p:blipFill>
          <a:blip r:embed="rId5"/>
          <a:stretch>
            <a:fillRect/>
          </a:stretch>
        </p:blipFill>
        <p:spPr>
          <a:xfrm>
            <a:off x="478364" y="1636640"/>
            <a:ext cx="3581400" cy="2362200"/>
          </a:xfrm>
          <a:prstGeom prst="rect">
            <a:avLst/>
          </a:prstGeom>
        </p:spPr>
      </p:pic>
      <p:grpSp>
        <p:nvGrpSpPr>
          <p:cNvPr id="38" name="Group 37">
            <a:extLst>
              <a:ext uri="{FF2B5EF4-FFF2-40B4-BE49-F238E27FC236}">
                <a16:creationId xmlns:a16="http://schemas.microsoft.com/office/drawing/2014/main" id="{DF91FB54-05AB-E843-BB67-2429F2CB1897}"/>
              </a:ext>
            </a:extLst>
          </p:cNvPr>
          <p:cNvGrpSpPr/>
          <p:nvPr/>
        </p:nvGrpSpPr>
        <p:grpSpPr>
          <a:xfrm>
            <a:off x="4572000" y="1495425"/>
            <a:ext cx="4419600" cy="4755993"/>
            <a:chOff x="4572000" y="1495425"/>
            <a:chExt cx="4419600" cy="4755993"/>
          </a:xfrm>
        </p:grpSpPr>
        <p:pic>
          <p:nvPicPr>
            <p:cNvPr id="5" name="Picture 4" descr="Chart&#10;&#10;Description automatically generated">
              <a:extLst>
                <a:ext uri="{FF2B5EF4-FFF2-40B4-BE49-F238E27FC236}">
                  <a16:creationId xmlns:a16="http://schemas.microsoft.com/office/drawing/2014/main" id="{CDAD7C37-5A2E-F54E-905E-16D6A9806407}"/>
                </a:ext>
              </a:extLst>
            </p:cNvPr>
            <p:cNvPicPr>
              <a:picLocks noChangeAspect="1"/>
            </p:cNvPicPr>
            <p:nvPr/>
          </p:nvPicPr>
          <p:blipFill rotWithShape="1">
            <a:blip r:embed="rId6"/>
            <a:srcRect r="4527"/>
            <a:stretch/>
          </p:blipFill>
          <p:spPr>
            <a:xfrm>
              <a:off x="4572000" y="1495425"/>
              <a:ext cx="4419600" cy="4629151"/>
            </a:xfrm>
            <a:prstGeom prst="rect">
              <a:avLst/>
            </a:prstGeom>
          </p:spPr>
        </p:pic>
        <p:sp>
          <p:nvSpPr>
            <p:cNvPr id="6" name="Rectangle 5">
              <a:extLst>
                <a:ext uri="{FF2B5EF4-FFF2-40B4-BE49-F238E27FC236}">
                  <a16:creationId xmlns:a16="http://schemas.microsoft.com/office/drawing/2014/main" id="{7D184CDF-DD7E-484D-AB50-8C1B01FFFCF0}"/>
                </a:ext>
              </a:extLst>
            </p:cNvPr>
            <p:cNvSpPr/>
            <p:nvPr/>
          </p:nvSpPr>
          <p:spPr>
            <a:xfrm>
              <a:off x="5659578" y="5912864"/>
              <a:ext cx="3038476" cy="338554"/>
            </a:xfrm>
            <a:prstGeom prst="rect">
              <a:avLst/>
            </a:prstGeom>
          </p:spPr>
          <p:txBody>
            <a:bodyPr wrap="square">
              <a:spAutoFit/>
            </a:bodyPr>
            <a:lstStyle/>
            <a:p>
              <a:r>
                <a:rPr lang="en-US" sz="800" dirty="0"/>
                <a:t>Adapted from </a:t>
              </a:r>
              <a:r>
                <a:rPr lang="en-US" sz="800" dirty="0" err="1"/>
                <a:t>HilberTraum</a:t>
              </a:r>
              <a:r>
                <a:rPr lang="en-US" sz="800" dirty="0"/>
                <a:t> - Own work, CC BY-SA 4.0, https://</a:t>
              </a:r>
              <a:r>
                <a:rPr lang="en-US" sz="800" dirty="0" err="1"/>
                <a:t>commons.wikimedia.org</a:t>
              </a:r>
              <a:r>
                <a:rPr lang="en-US" sz="800" dirty="0"/>
                <a:t>/w/</a:t>
              </a:r>
              <a:r>
                <a:rPr lang="en-US" sz="800" dirty="0" err="1"/>
                <a:t>index.php?curid</a:t>
              </a:r>
              <a:r>
                <a:rPr lang="en-US" sz="800" dirty="0"/>
                <a:t>=64366870</a:t>
              </a:r>
            </a:p>
          </p:txBody>
        </p:sp>
        <p:pic>
          <p:nvPicPr>
            <p:cNvPr id="17" name="Picture 16">
              <a:extLst>
                <a:ext uri="{FF2B5EF4-FFF2-40B4-BE49-F238E27FC236}">
                  <a16:creationId xmlns:a16="http://schemas.microsoft.com/office/drawing/2014/main" id="{195B364E-A77A-B242-9F80-E2F50FD36397}"/>
                </a:ext>
              </a:extLst>
            </p:cNvPr>
            <p:cNvPicPr>
              <a:picLocks noChangeAspect="1"/>
            </p:cNvPicPr>
            <p:nvPr/>
          </p:nvPicPr>
          <p:blipFill>
            <a:blip r:embed="rId7"/>
            <a:stretch>
              <a:fillRect/>
            </a:stretch>
          </p:blipFill>
          <p:spPr>
            <a:xfrm>
              <a:off x="5685366" y="4586818"/>
              <a:ext cx="177800" cy="139700"/>
            </a:xfrm>
            <a:prstGeom prst="rect">
              <a:avLst/>
            </a:prstGeom>
            <a:solidFill>
              <a:schemeClr val="bg1"/>
            </a:solidFill>
          </p:spPr>
        </p:pic>
        <p:pic>
          <p:nvPicPr>
            <p:cNvPr id="18" name="Picture 17">
              <a:extLst>
                <a:ext uri="{FF2B5EF4-FFF2-40B4-BE49-F238E27FC236}">
                  <a16:creationId xmlns:a16="http://schemas.microsoft.com/office/drawing/2014/main" id="{33ADE359-7D1A-874B-A920-C327EBF69A80}"/>
                </a:ext>
              </a:extLst>
            </p:cNvPr>
            <p:cNvPicPr>
              <a:picLocks noChangeAspect="1"/>
            </p:cNvPicPr>
            <p:nvPr/>
          </p:nvPicPr>
          <p:blipFill>
            <a:blip r:embed="rId8"/>
            <a:stretch>
              <a:fillRect/>
            </a:stretch>
          </p:blipFill>
          <p:spPr>
            <a:xfrm>
              <a:off x="6857999" y="4053390"/>
              <a:ext cx="177800" cy="139700"/>
            </a:xfrm>
            <a:prstGeom prst="rect">
              <a:avLst/>
            </a:prstGeom>
            <a:solidFill>
              <a:schemeClr val="bg1"/>
            </a:solidFill>
          </p:spPr>
        </p:pic>
        <p:pic>
          <p:nvPicPr>
            <p:cNvPr id="19" name="Picture 18">
              <a:extLst>
                <a:ext uri="{FF2B5EF4-FFF2-40B4-BE49-F238E27FC236}">
                  <a16:creationId xmlns:a16="http://schemas.microsoft.com/office/drawing/2014/main" id="{31F7993E-71EB-A646-9FE1-0F3F0F4D02E3}"/>
                </a:ext>
              </a:extLst>
            </p:cNvPr>
            <p:cNvPicPr>
              <a:picLocks noChangeAspect="1"/>
            </p:cNvPicPr>
            <p:nvPr/>
          </p:nvPicPr>
          <p:blipFill>
            <a:blip r:embed="rId9"/>
            <a:stretch>
              <a:fillRect/>
            </a:stretch>
          </p:blipFill>
          <p:spPr>
            <a:xfrm>
              <a:off x="6764866" y="3507319"/>
              <a:ext cx="177800" cy="139700"/>
            </a:xfrm>
            <a:prstGeom prst="rect">
              <a:avLst/>
            </a:prstGeom>
            <a:solidFill>
              <a:schemeClr val="bg1"/>
            </a:solidFill>
          </p:spPr>
        </p:pic>
        <p:pic>
          <p:nvPicPr>
            <p:cNvPr id="20" name="Picture 19">
              <a:extLst>
                <a:ext uri="{FF2B5EF4-FFF2-40B4-BE49-F238E27FC236}">
                  <a16:creationId xmlns:a16="http://schemas.microsoft.com/office/drawing/2014/main" id="{1CA2FA17-C3AE-A84D-9F96-A7CFCA95D83D}"/>
                </a:ext>
              </a:extLst>
            </p:cNvPr>
            <p:cNvPicPr>
              <a:picLocks noChangeAspect="1"/>
            </p:cNvPicPr>
            <p:nvPr/>
          </p:nvPicPr>
          <p:blipFill>
            <a:blip r:embed="rId10"/>
            <a:stretch>
              <a:fillRect/>
            </a:stretch>
          </p:blipFill>
          <p:spPr>
            <a:xfrm>
              <a:off x="8013700" y="2495552"/>
              <a:ext cx="190500" cy="139700"/>
            </a:xfrm>
            <a:prstGeom prst="rect">
              <a:avLst/>
            </a:prstGeom>
            <a:solidFill>
              <a:schemeClr val="bg1"/>
            </a:solidFill>
          </p:spPr>
        </p:pic>
        <p:pic>
          <p:nvPicPr>
            <p:cNvPr id="22" name="Picture 21">
              <a:extLst>
                <a:ext uri="{FF2B5EF4-FFF2-40B4-BE49-F238E27FC236}">
                  <a16:creationId xmlns:a16="http://schemas.microsoft.com/office/drawing/2014/main" id="{D8B97608-2E92-5B4A-92FE-4AA7B0E5B791}"/>
                </a:ext>
              </a:extLst>
            </p:cNvPr>
            <p:cNvPicPr>
              <a:picLocks noChangeAspect="1"/>
            </p:cNvPicPr>
            <p:nvPr/>
          </p:nvPicPr>
          <p:blipFill>
            <a:blip r:embed="rId11"/>
            <a:stretch>
              <a:fillRect/>
            </a:stretch>
          </p:blipFill>
          <p:spPr>
            <a:xfrm>
              <a:off x="7420505" y="1851486"/>
              <a:ext cx="723900" cy="165100"/>
            </a:xfrm>
            <a:prstGeom prst="rect">
              <a:avLst/>
            </a:prstGeom>
            <a:solidFill>
              <a:schemeClr val="bg1"/>
            </a:solidFill>
          </p:spPr>
        </p:pic>
        <p:sp>
          <p:nvSpPr>
            <p:cNvPr id="25" name="Rectangle 24">
              <a:extLst>
                <a:ext uri="{FF2B5EF4-FFF2-40B4-BE49-F238E27FC236}">
                  <a16:creationId xmlns:a16="http://schemas.microsoft.com/office/drawing/2014/main" id="{CB132178-8B4B-3D4B-BCD6-4A0920A50375}"/>
                </a:ext>
              </a:extLst>
            </p:cNvPr>
            <p:cNvSpPr/>
            <p:nvPr/>
          </p:nvSpPr>
          <p:spPr>
            <a:xfrm>
              <a:off x="5448300" y="5600700"/>
              <a:ext cx="2497667" cy="25188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DA8E90E7-FD2D-7842-9C70-E1332D9F8099}"/>
                </a:ext>
              </a:extLst>
            </p:cNvPr>
            <p:cNvPicPr>
              <a:picLocks noChangeAspect="1"/>
            </p:cNvPicPr>
            <p:nvPr/>
          </p:nvPicPr>
          <p:blipFill>
            <a:blip r:embed="rId12"/>
            <a:stretch>
              <a:fillRect/>
            </a:stretch>
          </p:blipFill>
          <p:spPr>
            <a:xfrm>
              <a:off x="5520264" y="5629388"/>
              <a:ext cx="127000" cy="127000"/>
            </a:xfrm>
            <a:prstGeom prst="rect">
              <a:avLst/>
            </a:prstGeom>
            <a:solidFill>
              <a:schemeClr val="bg1"/>
            </a:solidFill>
          </p:spPr>
        </p:pic>
        <p:pic>
          <p:nvPicPr>
            <p:cNvPr id="23" name="Picture 22">
              <a:extLst>
                <a:ext uri="{FF2B5EF4-FFF2-40B4-BE49-F238E27FC236}">
                  <a16:creationId xmlns:a16="http://schemas.microsoft.com/office/drawing/2014/main" id="{1B999FE5-B78A-1B43-AC28-4AC5E305F3F8}"/>
                </a:ext>
              </a:extLst>
            </p:cNvPr>
            <p:cNvPicPr>
              <a:picLocks noChangeAspect="1"/>
            </p:cNvPicPr>
            <p:nvPr/>
          </p:nvPicPr>
          <p:blipFill>
            <a:blip r:embed="rId13"/>
            <a:stretch>
              <a:fillRect/>
            </a:stretch>
          </p:blipFill>
          <p:spPr>
            <a:xfrm>
              <a:off x="6332537" y="5633264"/>
              <a:ext cx="622300" cy="165100"/>
            </a:xfrm>
            <a:prstGeom prst="rect">
              <a:avLst/>
            </a:prstGeom>
          </p:spPr>
        </p:pic>
        <p:pic>
          <p:nvPicPr>
            <p:cNvPr id="24" name="Picture 23">
              <a:extLst>
                <a:ext uri="{FF2B5EF4-FFF2-40B4-BE49-F238E27FC236}">
                  <a16:creationId xmlns:a16="http://schemas.microsoft.com/office/drawing/2014/main" id="{32679AC5-D59A-D141-AE00-7DA6D1DBB11B}"/>
                </a:ext>
              </a:extLst>
            </p:cNvPr>
            <p:cNvPicPr>
              <a:picLocks noChangeAspect="1"/>
            </p:cNvPicPr>
            <p:nvPr/>
          </p:nvPicPr>
          <p:blipFill>
            <a:blip r:embed="rId14"/>
            <a:stretch>
              <a:fillRect/>
            </a:stretch>
          </p:blipFill>
          <p:spPr>
            <a:xfrm>
              <a:off x="7522105" y="5628443"/>
              <a:ext cx="457200" cy="139700"/>
            </a:xfrm>
            <a:prstGeom prst="rect">
              <a:avLst/>
            </a:prstGeom>
          </p:spPr>
        </p:pic>
        <p:sp>
          <p:nvSpPr>
            <p:cNvPr id="30" name="Rectangle 29">
              <a:extLst>
                <a:ext uri="{FF2B5EF4-FFF2-40B4-BE49-F238E27FC236}">
                  <a16:creationId xmlns:a16="http://schemas.microsoft.com/office/drawing/2014/main" id="{D34F58F1-763F-7E40-ACCC-264C268A2D80}"/>
                </a:ext>
              </a:extLst>
            </p:cNvPr>
            <p:cNvSpPr/>
            <p:nvPr/>
          </p:nvSpPr>
          <p:spPr>
            <a:xfrm>
              <a:off x="4809065" y="2738942"/>
              <a:ext cx="711200" cy="21716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8EF495C1-5C3B-C94C-9998-D114E767D586}"/>
                </a:ext>
              </a:extLst>
            </p:cNvPr>
            <p:cNvPicPr>
              <a:picLocks noChangeAspect="1"/>
            </p:cNvPicPr>
            <p:nvPr/>
          </p:nvPicPr>
          <p:blipFill>
            <a:blip r:embed="rId15"/>
            <a:stretch>
              <a:fillRect/>
            </a:stretch>
          </p:blipFill>
          <p:spPr>
            <a:xfrm>
              <a:off x="4682064" y="4072466"/>
              <a:ext cx="838200" cy="165100"/>
            </a:xfrm>
            <a:prstGeom prst="rect">
              <a:avLst/>
            </a:prstGeom>
          </p:spPr>
        </p:pic>
        <p:pic>
          <p:nvPicPr>
            <p:cNvPr id="27" name="Picture 26">
              <a:extLst>
                <a:ext uri="{FF2B5EF4-FFF2-40B4-BE49-F238E27FC236}">
                  <a16:creationId xmlns:a16="http://schemas.microsoft.com/office/drawing/2014/main" id="{54CFF0E8-AC30-D44C-9E1F-BBF5BD916F3E}"/>
                </a:ext>
              </a:extLst>
            </p:cNvPr>
            <p:cNvPicPr>
              <a:picLocks noChangeAspect="1"/>
            </p:cNvPicPr>
            <p:nvPr/>
          </p:nvPicPr>
          <p:blipFill>
            <a:blip r:embed="rId16"/>
            <a:stretch>
              <a:fillRect/>
            </a:stretch>
          </p:blipFill>
          <p:spPr>
            <a:xfrm>
              <a:off x="4682064" y="3808943"/>
              <a:ext cx="838200" cy="165100"/>
            </a:xfrm>
            <a:prstGeom prst="rect">
              <a:avLst/>
            </a:prstGeom>
          </p:spPr>
        </p:pic>
        <p:pic>
          <p:nvPicPr>
            <p:cNvPr id="28" name="Picture 27">
              <a:extLst>
                <a:ext uri="{FF2B5EF4-FFF2-40B4-BE49-F238E27FC236}">
                  <a16:creationId xmlns:a16="http://schemas.microsoft.com/office/drawing/2014/main" id="{2148BB51-512D-9648-BE49-44ADB4DC8231}"/>
                </a:ext>
              </a:extLst>
            </p:cNvPr>
            <p:cNvPicPr>
              <a:picLocks noChangeAspect="1"/>
            </p:cNvPicPr>
            <p:nvPr/>
          </p:nvPicPr>
          <p:blipFill>
            <a:blip r:embed="rId17"/>
            <a:stretch>
              <a:fillRect/>
            </a:stretch>
          </p:blipFill>
          <p:spPr>
            <a:xfrm>
              <a:off x="4851400" y="2817740"/>
              <a:ext cx="673100" cy="139700"/>
            </a:xfrm>
            <a:prstGeom prst="rect">
              <a:avLst/>
            </a:prstGeom>
          </p:spPr>
        </p:pic>
        <p:pic>
          <p:nvPicPr>
            <p:cNvPr id="29" name="Picture 28">
              <a:extLst>
                <a:ext uri="{FF2B5EF4-FFF2-40B4-BE49-F238E27FC236}">
                  <a16:creationId xmlns:a16="http://schemas.microsoft.com/office/drawing/2014/main" id="{4F0A465B-5EFB-CC46-B4FF-A8C59EF57D7E}"/>
                </a:ext>
              </a:extLst>
            </p:cNvPr>
            <p:cNvPicPr>
              <a:picLocks noChangeAspect="1"/>
            </p:cNvPicPr>
            <p:nvPr/>
          </p:nvPicPr>
          <p:blipFill>
            <a:blip r:embed="rId18"/>
            <a:stretch>
              <a:fillRect/>
            </a:stretch>
          </p:blipFill>
          <p:spPr>
            <a:xfrm>
              <a:off x="5344053" y="4573060"/>
              <a:ext cx="139700" cy="101600"/>
            </a:xfrm>
            <a:prstGeom prst="rect">
              <a:avLst/>
            </a:prstGeom>
          </p:spPr>
        </p:pic>
        <p:sp>
          <p:nvSpPr>
            <p:cNvPr id="34" name="Rectangle 33">
              <a:extLst>
                <a:ext uri="{FF2B5EF4-FFF2-40B4-BE49-F238E27FC236}">
                  <a16:creationId xmlns:a16="http://schemas.microsoft.com/office/drawing/2014/main" id="{B9E2D2D9-7959-E545-AFD6-8472163A9201}"/>
                </a:ext>
              </a:extLst>
            </p:cNvPr>
            <p:cNvSpPr/>
            <p:nvPr/>
          </p:nvSpPr>
          <p:spPr>
            <a:xfrm>
              <a:off x="7226299" y="2578101"/>
              <a:ext cx="461905" cy="2100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9CA935EA-6BBE-7440-A244-53E1877468EC}"/>
                </a:ext>
              </a:extLst>
            </p:cNvPr>
            <p:cNvPicPr>
              <a:picLocks noChangeAspect="1"/>
            </p:cNvPicPr>
            <p:nvPr/>
          </p:nvPicPr>
          <p:blipFill>
            <a:blip r:embed="rId19"/>
            <a:stretch>
              <a:fillRect/>
            </a:stretch>
          </p:blipFill>
          <p:spPr>
            <a:xfrm>
              <a:off x="5045605" y="2316806"/>
              <a:ext cx="2476500" cy="330200"/>
            </a:xfrm>
            <a:prstGeom prst="rect">
              <a:avLst/>
            </a:prstGeom>
            <a:solidFill>
              <a:schemeClr val="bg1"/>
            </a:solidFill>
          </p:spPr>
        </p:pic>
        <p:cxnSp>
          <p:nvCxnSpPr>
            <p:cNvPr id="36" name="Straight Arrow Connector 35">
              <a:extLst>
                <a:ext uri="{FF2B5EF4-FFF2-40B4-BE49-F238E27FC236}">
                  <a16:creationId xmlns:a16="http://schemas.microsoft.com/office/drawing/2014/main" id="{2D012A1E-072E-664D-A043-428D9E8643BB}"/>
                </a:ext>
              </a:extLst>
            </p:cNvPr>
            <p:cNvCxnSpPr>
              <a:cxnSpLocks/>
            </p:cNvCxnSpPr>
            <p:nvPr/>
          </p:nvCxnSpPr>
          <p:spPr>
            <a:xfrm>
              <a:off x="7522105" y="2565402"/>
              <a:ext cx="214547" cy="222726"/>
            </a:xfrm>
            <a:prstGeom prst="straightConnector1">
              <a:avLst/>
            </a:prstGeom>
            <a:ln w="19050">
              <a:solidFill>
                <a:srgbClr val="75A740"/>
              </a:solidFill>
              <a:tailEnd type="arrow" w="sm"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9857735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a:xfrm>
            <a:off x="766647" y="2646129"/>
            <a:ext cx="7772400" cy="1362075"/>
          </a:xfrm>
        </p:spPr>
        <p:txBody>
          <a:bodyPr/>
          <a:lstStyle/>
          <a:p>
            <a:r>
              <a:rPr lang="en-US" sz="3600" dirty="0"/>
              <a:t>Dynamics and RK4 Implementation</a:t>
            </a:r>
          </a:p>
        </p:txBody>
      </p:sp>
      <p:sp>
        <p:nvSpPr>
          <p:cNvPr id="4" name="Text Placeholder 3">
            <a:extLst>
              <a:ext uri="{FF2B5EF4-FFF2-40B4-BE49-F238E27FC236}">
                <a16:creationId xmlns:a16="http://schemas.microsoft.com/office/drawing/2014/main" id="{CE50CB03-3ED8-E141-BF5F-A58B2CBA2A39}"/>
              </a:ext>
            </a:extLst>
          </p:cNvPr>
          <p:cNvSpPr>
            <a:spLocks noGrp="1"/>
          </p:cNvSpPr>
          <p:nvPr>
            <p:ph type="body" idx="1"/>
          </p:nvPr>
        </p:nvSpPr>
        <p:spPr>
          <a:xfrm>
            <a:off x="766647" y="4211871"/>
            <a:ext cx="7772400" cy="446087"/>
          </a:xfrm>
        </p:spPr>
        <p:txBody>
          <a:bodyPr/>
          <a:lstStyle/>
          <a:p>
            <a:r>
              <a:rPr lang="en-US" dirty="0"/>
              <a:t>See example code</a:t>
            </a:r>
          </a:p>
        </p:txBody>
      </p:sp>
    </p:spTree>
    <p:extLst>
      <p:ext uri="{BB962C8B-B14F-4D97-AF65-F5344CB8AC3E}">
        <p14:creationId xmlns:p14="http://schemas.microsoft.com/office/powerpoint/2010/main" val="25420116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a:t>
            </a:r>
          </a:p>
        </p:txBody>
      </p:sp>
      <p:pic>
        <p:nvPicPr>
          <p:cNvPr id="4" name="Picture 3">
            <a:extLst>
              <a:ext uri="{FF2B5EF4-FFF2-40B4-BE49-F238E27FC236}">
                <a16:creationId xmlns:a16="http://schemas.microsoft.com/office/drawing/2014/main" id="{ADF872F4-C64E-124F-A5FD-BE65ADFC2777}"/>
              </a:ext>
            </a:extLst>
          </p:cNvPr>
          <p:cNvPicPr>
            <a:picLocks noChangeAspect="1"/>
          </p:cNvPicPr>
          <p:nvPr/>
        </p:nvPicPr>
        <p:blipFill>
          <a:blip r:embed="rId3"/>
          <a:stretch>
            <a:fillRect/>
          </a:stretch>
        </p:blipFill>
        <p:spPr>
          <a:xfrm>
            <a:off x="1193800" y="1708150"/>
            <a:ext cx="6756400" cy="3441700"/>
          </a:xfrm>
          <a:prstGeom prst="rect">
            <a:avLst/>
          </a:prstGeom>
        </p:spPr>
      </p:pic>
    </p:spTree>
    <p:extLst>
      <p:ext uri="{BB962C8B-B14F-4D97-AF65-F5344CB8AC3E}">
        <p14:creationId xmlns:p14="http://schemas.microsoft.com/office/powerpoint/2010/main" val="697397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Translational Kinematics</a:t>
            </a:r>
          </a:p>
        </p:txBody>
      </p:sp>
      <p:pic>
        <p:nvPicPr>
          <p:cNvPr id="3" name="Picture 2"/>
          <p:cNvPicPr>
            <a:picLocks noChangeAspect="1"/>
          </p:cNvPicPr>
          <p:nvPr/>
        </p:nvPicPr>
        <p:blipFill>
          <a:blip r:embed="rId3"/>
          <a:stretch>
            <a:fillRect/>
          </a:stretch>
        </p:blipFill>
        <p:spPr>
          <a:xfrm>
            <a:off x="1168989" y="1325251"/>
            <a:ext cx="6806021" cy="4442424"/>
          </a:xfrm>
          <a:prstGeom prst="rect">
            <a:avLst/>
          </a:prstGeom>
        </p:spPr>
      </p:pic>
    </p:spTree>
    <p:extLst>
      <p:ext uri="{BB962C8B-B14F-4D97-AF65-F5344CB8AC3E}">
        <p14:creationId xmlns:p14="http://schemas.microsoft.com/office/powerpoint/2010/main" val="391606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Kinematics</a:t>
            </a:r>
          </a:p>
        </p:txBody>
      </p:sp>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3223" y="5445033"/>
            <a:ext cx="3759200" cy="762000"/>
          </a:xfrm>
          <a:prstGeom prst="rect">
            <a:avLst/>
          </a:prstGeom>
        </p:spPr>
      </p:pic>
      <p:sp>
        <p:nvSpPr>
          <p:cNvPr id="7" name="TextBox 6"/>
          <p:cNvSpPr txBox="1"/>
          <p:nvPr/>
        </p:nvSpPr>
        <p:spPr>
          <a:xfrm>
            <a:off x="400336" y="4832019"/>
            <a:ext cx="1737149" cy="369332"/>
          </a:xfrm>
          <a:prstGeom prst="rect">
            <a:avLst/>
          </a:prstGeom>
          <a:noFill/>
        </p:spPr>
        <p:txBody>
          <a:bodyPr wrap="none" rtlCol="0">
            <a:spAutoFit/>
          </a:bodyPr>
          <a:lstStyle/>
          <a:p>
            <a:r>
              <a:rPr lang="en-US" dirty="0"/>
              <a:t>Inverting gives:</a:t>
            </a:r>
          </a:p>
        </p:txBody>
      </p:sp>
      <p:grpSp>
        <p:nvGrpSpPr>
          <p:cNvPr id="8" name="Group 7"/>
          <p:cNvGrpSpPr/>
          <p:nvPr/>
        </p:nvGrpSpPr>
        <p:grpSpPr>
          <a:xfrm>
            <a:off x="4818364" y="3388164"/>
            <a:ext cx="3970959" cy="2133098"/>
            <a:chOff x="1269999" y="1111250"/>
            <a:chExt cx="6832601" cy="3670300"/>
          </a:xfrm>
        </p:grpSpPr>
        <p:pic>
          <p:nvPicPr>
            <p:cNvPr id="9" name="Picture 8" descr="shadow top front right 3.tif"/>
            <p:cNvPicPr>
              <a:picLocks noChangeAspect="1"/>
            </p:cNvPicPr>
            <p:nvPr/>
          </p:nvPicPr>
          <p:blipFill>
            <a:blip r:embed="rId4"/>
            <a:srcRect l="2344" t="10069" r="3646" b="11111"/>
            <a:stretch>
              <a:fillRect/>
            </a:stretch>
          </p:blipFill>
          <p:spPr>
            <a:xfrm>
              <a:off x="1269999" y="1111250"/>
              <a:ext cx="5200707" cy="3270250"/>
            </a:xfrm>
            <a:prstGeom prst="rect">
              <a:avLst/>
            </a:prstGeom>
          </p:spPr>
        </p:pic>
        <p:sp>
          <p:nvSpPr>
            <p:cNvPr id="10"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1"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2"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3"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4"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5"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16" name="Picture 15" descr="latex-image-1.pdf"/>
            <p:cNvPicPr>
              <a:picLocks noChangeAspect="1"/>
            </p:cNvPicPr>
            <p:nvPr/>
          </p:nvPicPr>
          <p:blipFill>
            <a:blip r:embed="rId5"/>
            <a:stretch>
              <a:fillRect/>
            </a:stretch>
          </p:blipFill>
          <p:spPr>
            <a:xfrm>
              <a:off x="7473950" y="3289300"/>
              <a:ext cx="139700" cy="127000"/>
            </a:xfrm>
            <a:prstGeom prst="rect">
              <a:avLst/>
            </a:prstGeom>
          </p:spPr>
        </p:pic>
        <p:pic>
          <p:nvPicPr>
            <p:cNvPr id="17" name="Picture 16" descr="latex-image-1.pdf"/>
            <p:cNvPicPr>
              <a:picLocks noChangeAspect="1"/>
            </p:cNvPicPr>
            <p:nvPr/>
          </p:nvPicPr>
          <p:blipFill>
            <a:blip r:embed="rId6"/>
            <a:stretch>
              <a:fillRect/>
            </a:stretch>
          </p:blipFill>
          <p:spPr>
            <a:xfrm>
              <a:off x="3282950" y="4152900"/>
              <a:ext cx="127000" cy="127000"/>
            </a:xfrm>
            <a:prstGeom prst="rect">
              <a:avLst/>
            </a:prstGeom>
          </p:spPr>
        </p:pic>
        <p:pic>
          <p:nvPicPr>
            <p:cNvPr id="18" name="Picture 17" descr="latex-image-1.pdf"/>
            <p:cNvPicPr>
              <a:picLocks noChangeAspect="1"/>
            </p:cNvPicPr>
            <p:nvPr/>
          </p:nvPicPr>
          <p:blipFill>
            <a:blip r:embed="rId7"/>
            <a:stretch>
              <a:fillRect/>
            </a:stretch>
          </p:blipFill>
          <p:spPr>
            <a:xfrm>
              <a:off x="4991100" y="4318000"/>
              <a:ext cx="177800" cy="127000"/>
            </a:xfrm>
            <a:prstGeom prst="rect">
              <a:avLst/>
            </a:prstGeom>
          </p:spPr>
        </p:pic>
        <p:pic>
          <p:nvPicPr>
            <p:cNvPr id="19" name="Picture 18" descr="latex-image-1.pdf"/>
            <p:cNvPicPr>
              <a:picLocks noChangeAspect="1"/>
            </p:cNvPicPr>
            <p:nvPr/>
          </p:nvPicPr>
          <p:blipFill>
            <a:blip r:embed="rId8"/>
            <a:stretch>
              <a:fillRect/>
            </a:stretch>
          </p:blipFill>
          <p:spPr>
            <a:xfrm>
              <a:off x="6940550" y="3270250"/>
              <a:ext cx="165100" cy="241300"/>
            </a:xfrm>
            <a:prstGeom prst="rect">
              <a:avLst/>
            </a:prstGeom>
          </p:spPr>
        </p:pic>
        <p:pic>
          <p:nvPicPr>
            <p:cNvPr id="20" name="Picture 19" descr="latex-image-1.pdf"/>
            <p:cNvPicPr>
              <a:picLocks noChangeAspect="1"/>
            </p:cNvPicPr>
            <p:nvPr/>
          </p:nvPicPr>
          <p:blipFill>
            <a:blip r:embed="rId9"/>
            <a:stretch>
              <a:fillRect/>
            </a:stretch>
          </p:blipFill>
          <p:spPr>
            <a:xfrm>
              <a:off x="3575050" y="3562350"/>
              <a:ext cx="203200" cy="292100"/>
            </a:xfrm>
            <a:prstGeom prst="rect">
              <a:avLst/>
            </a:prstGeom>
          </p:spPr>
        </p:pic>
        <p:pic>
          <p:nvPicPr>
            <p:cNvPr id="21" name="Picture 20" descr="latex-image-1.pdf"/>
            <p:cNvPicPr>
              <a:picLocks noChangeAspect="1"/>
            </p:cNvPicPr>
            <p:nvPr/>
          </p:nvPicPr>
          <p:blipFill>
            <a:blip r:embed="rId10"/>
            <a:stretch>
              <a:fillRect/>
            </a:stretch>
          </p:blipFill>
          <p:spPr>
            <a:xfrm>
              <a:off x="4768850" y="3778250"/>
              <a:ext cx="241300" cy="241300"/>
            </a:xfrm>
            <a:prstGeom prst="rect">
              <a:avLst/>
            </a:prstGeom>
          </p:spPr>
        </p:pic>
        <p:pic>
          <p:nvPicPr>
            <p:cNvPr id="22" name="Picture 21" descr="latex-image-1.pdf"/>
            <p:cNvPicPr>
              <a:picLocks noChangeAspect="1"/>
            </p:cNvPicPr>
            <p:nvPr/>
          </p:nvPicPr>
          <p:blipFill>
            <a:blip r:embed="rId11"/>
            <a:stretch>
              <a:fillRect/>
            </a:stretch>
          </p:blipFill>
          <p:spPr>
            <a:xfrm>
              <a:off x="6572250" y="2628900"/>
              <a:ext cx="139700" cy="177800"/>
            </a:xfrm>
            <a:prstGeom prst="rect">
              <a:avLst/>
            </a:prstGeom>
          </p:spPr>
        </p:pic>
        <p:pic>
          <p:nvPicPr>
            <p:cNvPr id="23" name="Picture 22" descr="latex-image-1.pdf"/>
            <p:cNvPicPr>
              <a:picLocks noChangeAspect="1"/>
            </p:cNvPicPr>
            <p:nvPr/>
          </p:nvPicPr>
          <p:blipFill>
            <a:blip r:embed="rId12"/>
            <a:stretch>
              <a:fillRect/>
            </a:stretch>
          </p:blipFill>
          <p:spPr>
            <a:xfrm>
              <a:off x="4265806" y="3691186"/>
              <a:ext cx="114300" cy="177800"/>
            </a:xfrm>
            <a:prstGeom prst="rect">
              <a:avLst/>
            </a:prstGeom>
          </p:spPr>
        </p:pic>
        <p:pic>
          <p:nvPicPr>
            <p:cNvPr id="24" name="Picture 23" descr="latex-image-1.pdf"/>
            <p:cNvPicPr>
              <a:picLocks noChangeAspect="1"/>
            </p:cNvPicPr>
            <p:nvPr/>
          </p:nvPicPr>
          <p:blipFill>
            <a:blip r:embed="rId13"/>
            <a:stretch>
              <a:fillRect/>
            </a:stretch>
          </p:blipFill>
          <p:spPr>
            <a:xfrm>
              <a:off x="5383474" y="3360035"/>
              <a:ext cx="114300" cy="127000"/>
            </a:xfrm>
            <a:prstGeom prst="rect">
              <a:avLst/>
            </a:prstGeom>
          </p:spPr>
        </p:pic>
        <p:pic>
          <p:nvPicPr>
            <p:cNvPr id="25" name="Picture 24" descr="latex-image-1.pdf"/>
            <p:cNvPicPr>
              <a:picLocks noChangeAspect="1"/>
            </p:cNvPicPr>
            <p:nvPr/>
          </p:nvPicPr>
          <p:blipFill>
            <a:blip r:embed="rId14"/>
            <a:stretch>
              <a:fillRect/>
            </a:stretch>
          </p:blipFill>
          <p:spPr>
            <a:xfrm>
              <a:off x="2749550" y="4438650"/>
              <a:ext cx="850900" cy="190500"/>
            </a:xfrm>
            <a:prstGeom prst="rect">
              <a:avLst/>
            </a:prstGeom>
          </p:spPr>
        </p:pic>
        <p:pic>
          <p:nvPicPr>
            <p:cNvPr id="26" name="Picture 25" descr="latex-image-1.pdf"/>
            <p:cNvPicPr>
              <a:picLocks noChangeAspect="1"/>
            </p:cNvPicPr>
            <p:nvPr/>
          </p:nvPicPr>
          <p:blipFill>
            <a:blip r:embed="rId15"/>
            <a:stretch>
              <a:fillRect/>
            </a:stretch>
          </p:blipFill>
          <p:spPr>
            <a:xfrm>
              <a:off x="7391400" y="3625850"/>
              <a:ext cx="711200" cy="165100"/>
            </a:xfrm>
            <a:prstGeom prst="rect">
              <a:avLst/>
            </a:prstGeom>
          </p:spPr>
        </p:pic>
        <p:pic>
          <p:nvPicPr>
            <p:cNvPr id="27" name="Picture 26" descr="latex-image-1.pdf"/>
            <p:cNvPicPr>
              <a:picLocks noChangeAspect="1"/>
            </p:cNvPicPr>
            <p:nvPr/>
          </p:nvPicPr>
          <p:blipFill>
            <a:blip r:embed="rId16"/>
            <a:stretch>
              <a:fillRect/>
            </a:stretch>
          </p:blipFill>
          <p:spPr>
            <a:xfrm>
              <a:off x="4718050" y="4591050"/>
              <a:ext cx="749300" cy="190500"/>
            </a:xfrm>
            <a:prstGeom prst="rect">
              <a:avLst/>
            </a:prstGeom>
          </p:spPr>
        </p:pic>
      </p:grpSp>
      <p:pic>
        <p:nvPicPr>
          <p:cNvPr id="4" name="Picture 3">
            <a:extLst>
              <a:ext uri="{FF2B5EF4-FFF2-40B4-BE49-F238E27FC236}">
                <a16:creationId xmlns:a16="http://schemas.microsoft.com/office/drawing/2014/main" id="{FB8E5626-3BC7-ED4A-BC28-C8510DE3A2C9}"/>
              </a:ext>
            </a:extLst>
          </p:cNvPr>
          <p:cNvPicPr>
            <a:picLocks noChangeAspect="1"/>
          </p:cNvPicPr>
          <p:nvPr/>
        </p:nvPicPr>
        <p:blipFill>
          <a:blip r:embed="rId17"/>
          <a:stretch>
            <a:fillRect/>
          </a:stretch>
        </p:blipFill>
        <p:spPr>
          <a:xfrm>
            <a:off x="503382" y="1133186"/>
            <a:ext cx="8229600" cy="2781300"/>
          </a:xfrm>
          <a:prstGeom prst="rect">
            <a:avLst/>
          </a:prstGeom>
        </p:spPr>
      </p:pic>
    </p:spTree>
    <p:extLst>
      <p:ext uri="{BB962C8B-B14F-4D97-AF65-F5344CB8AC3E}">
        <p14:creationId xmlns:p14="http://schemas.microsoft.com/office/powerpoint/2010/main" val="1345271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Kinematic Equations of Motion</a:t>
            </a:r>
          </a:p>
        </p:txBody>
      </p:sp>
      <p:pic>
        <p:nvPicPr>
          <p:cNvPr id="9" name="Picture 8">
            <a:extLst>
              <a:ext uri="{FF2B5EF4-FFF2-40B4-BE49-F238E27FC236}">
                <a16:creationId xmlns:a16="http://schemas.microsoft.com/office/drawing/2014/main" id="{8E24ADD8-5DD6-234C-8D79-BD335D11F100}"/>
              </a:ext>
            </a:extLst>
          </p:cNvPr>
          <p:cNvPicPr>
            <a:picLocks noChangeAspect="1"/>
          </p:cNvPicPr>
          <p:nvPr/>
        </p:nvPicPr>
        <p:blipFill>
          <a:blip r:embed="rId3"/>
          <a:stretch>
            <a:fillRect/>
          </a:stretch>
        </p:blipFill>
        <p:spPr>
          <a:xfrm>
            <a:off x="76200" y="1511300"/>
            <a:ext cx="8991600" cy="3835400"/>
          </a:xfrm>
          <a:prstGeom prst="rect">
            <a:avLst/>
          </a:prstGeom>
        </p:spPr>
      </p:pic>
    </p:spTree>
    <p:extLst>
      <p:ext uri="{BB962C8B-B14F-4D97-AF65-F5344CB8AC3E}">
        <p14:creationId xmlns:p14="http://schemas.microsoft.com/office/powerpoint/2010/main" val="991116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3040"/>
            <a:ext cx="8229600" cy="726831"/>
          </a:xfrm>
        </p:spPr>
        <p:txBody>
          <a:bodyPr/>
          <a:lstStyle/>
          <a:p>
            <a:r>
              <a:rPr lang="en-US" sz="2400" dirty="0"/>
              <a:t>Differentiation of a Vector in Two Reference Frames</a:t>
            </a:r>
          </a:p>
        </p:txBody>
      </p:sp>
      <p:grpSp>
        <p:nvGrpSpPr>
          <p:cNvPr id="3" name="Group 18"/>
          <p:cNvGrpSpPr/>
          <p:nvPr/>
        </p:nvGrpSpPr>
        <p:grpSpPr>
          <a:xfrm>
            <a:off x="5067282" y="2750988"/>
            <a:ext cx="3807698" cy="3436936"/>
            <a:chOff x="1647825" y="2497139"/>
            <a:chExt cx="3807698" cy="3436936"/>
          </a:xfrm>
        </p:grpSpPr>
        <p:sp>
          <p:nvSpPr>
            <p:cNvPr id="4" name="Line 2"/>
            <p:cNvSpPr>
              <a:spLocks noChangeShapeType="1"/>
            </p:cNvSpPr>
            <p:nvPr/>
          </p:nvSpPr>
          <p:spPr bwMode="auto">
            <a:xfrm>
              <a:off x="2114550" y="5553075"/>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5" name="Line 3"/>
            <p:cNvSpPr>
              <a:spLocks noChangeShapeType="1"/>
            </p:cNvSpPr>
            <p:nvPr/>
          </p:nvSpPr>
          <p:spPr bwMode="auto">
            <a:xfrm flipV="1">
              <a:off x="2114550" y="4662488"/>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6" name="Line 4"/>
            <p:cNvSpPr>
              <a:spLocks noChangeShapeType="1"/>
            </p:cNvSpPr>
            <p:nvPr/>
          </p:nvSpPr>
          <p:spPr bwMode="auto">
            <a:xfrm flipH="1">
              <a:off x="1647825" y="5553075"/>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7" name="Line 6"/>
            <p:cNvSpPr>
              <a:spLocks noChangeShapeType="1"/>
            </p:cNvSpPr>
            <p:nvPr/>
          </p:nvSpPr>
          <p:spPr bwMode="auto">
            <a:xfrm rot="20814058">
              <a:off x="4417298" y="3550457"/>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8" name="Line 7"/>
            <p:cNvSpPr>
              <a:spLocks noChangeShapeType="1"/>
            </p:cNvSpPr>
            <p:nvPr/>
          </p:nvSpPr>
          <p:spPr bwMode="auto">
            <a:xfrm rot="20814058" flipV="1">
              <a:off x="4330426" y="2789044"/>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9" name="Line 8"/>
            <p:cNvSpPr>
              <a:spLocks noChangeShapeType="1"/>
            </p:cNvSpPr>
            <p:nvPr/>
          </p:nvSpPr>
          <p:spPr bwMode="auto">
            <a:xfrm rot="20814058" flipH="1">
              <a:off x="4013326" y="3716038"/>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0" name="Line 9"/>
            <p:cNvSpPr>
              <a:spLocks noChangeShapeType="1"/>
            </p:cNvSpPr>
            <p:nvPr/>
          </p:nvSpPr>
          <p:spPr bwMode="auto">
            <a:xfrm flipV="1">
              <a:off x="4432299" y="2497139"/>
              <a:ext cx="283633" cy="1169986"/>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1" name="Line 13"/>
            <p:cNvSpPr>
              <a:spLocks noChangeShapeType="1"/>
            </p:cNvSpPr>
            <p:nvPr/>
          </p:nvSpPr>
          <p:spPr bwMode="auto">
            <a:xfrm>
              <a:off x="4432299" y="3667125"/>
              <a:ext cx="452967" cy="573758"/>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2" name="Line 18"/>
            <p:cNvSpPr>
              <a:spLocks noChangeShapeType="1"/>
            </p:cNvSpPr>
            <p:nvPr/>
          </p:nvSpPr>
          <p:spPr bwMode="auto">
            <a:xfrm flipV="1">
              <a:off x="2124075" y="4238625"/>
              <a:ext cx="2752725" cy="1304925"/>
            </a:xfrm>
            <a:prstGeom prst="line">
              <a:avLst/>
            </a:prstGeom>
            <a:noFill/>
            <a:ln w="9525">
              <a:solidFill>
                <a:schemeClr val="tx1"/>
              </a:solidFill>
              <a:prstDash val="dash"/>
              <a:round/>
              <a:headEnd/>
              <a:tailEnd type="triangle" w="med" len="lg"/>
            </a:ln>
          </p:spPr>
          <p:txBody>
            <a:bodyPr>
              <a:prstTxWarp prst="textNoShape">
                <a:avLst/>
              </a:prstTxWarp>
            </a:bodyPr>
            <a:lstStyle/>
            <a:p>
              <a:endParaRPr lang="en-US"/>
            </a:p>
          </p:txBody>
        </p:sp>
        <p:pic>
          <p:nvPicPr>
            <p:cNvPr id="13" name="Picture 19" descr="txp_fig"/>
            <p:cNvPicPr>
              <a:picLocks noChangeAspect="1" noChangeArrowheads="1"/>
            </p:cNvPicPr>
            <p:nvPr>
              <p:custDataLst>
                <p:tags r:id="rId1"/>
              </p:custDataLst>
            </p:nvPr>
          </p:nvPicPr>
          <p:blipFill>
            <a:blip r:embed="rId6"/>
            <a:srcRect/>
            <a:stretch>
              <a:fillRect/>
            </a:stretch>
          </p:blipFill>
          <p:spPr bwMode="auto">
            <a:xfrm>
              <a:off x="4751388" y="3889906"/>
              <a:ext cx="127000" cy="147637"/>
            </a:xfrm>
            <a:prstGeom prst="rect">
              <a:avLst/>
            </a:prstGeom>
            <a:noFill/>
            <a:ln w="9525">
              <a:noFill/>
              <a:miter lim="800000"/>
              <a:headEnd/>
              <a:tailEnd/>
            </a:ln>
          </p:spPr>
        </p:pic>
        <p:pic>
          <p:nvPicPr>
            <p:cNvPr id="14" name="Picture 23" descr="txp_fig"/>
            <p:cNvPicPr>
              <a:picLocks noChangeAspect="1" noChangeArrowheads="1"/>
            </p:cNvPicPr>
            <p:nvPr>
              <p:custDataLst>
                <p:tags r:id="rId2"/>
              </p:custDataLst>
            </p:nvPr>
          </p:nvPicPr>
          <p:blipFill>
            <a:blip r:embed="rId7"/>
            <a:srcRect/>
            <a:stretch>
              <a:fillRect/>
            </a:stretch>
          </p:blipFill>
          <p:spPr bwMode="auto">
            <a:xfrm>
              <a:off x="1831975" y="5311775"/>
              <a:ext cx="242888" cy="211138"/>
            </a:xfrm>
            <a:prstGeom prst="rect">
              <a:avLst/>
            </a:prstGeom>
            <a:noFill/>
            <a:ln w="9525">
              <a:noFill/>
              <a:miter lim="800000"/>
              <a:headEnd/>
              <a:tailEnd/>
            </a:ln>
          </p:spPr>
        </p:pic>
        <p:pic>
          <p:nvPicPr>
            <p:cNvPr id="15" name="Picture 24" descr="txp_fig"/>
            <p:cNvPicPr>
              <a:picLocks noChangeAspect="1" noChangeArrowheads="1"/>
            </p:cNvPicPr>
            <p:nvPr>
              <p:custDataLst>
                <p:tags r:id="rId3"/>
              </p:custDataLst>
            </p:nvPr>
          </p:nvPicPr>
          <p:blipFill>
            <a:blip r:embed="rId8"/>
            <a:srcRect/>
            <a:stretch>
              <a:fillRect/>
            </a:stretch>
          </p:blipFill>
          <p:spPr bwMode="auto">
            <a:xfrm>
              <a:off x="4014788" y="3435350"/>
              <a:ext cx="263525" cy="211138"/>
            </a:xfrm>
            <a:prstGeom prst="rect">
              <a:avLst/>
            </a:prstGeom>
            <a:noFill/>
            <a:ln w="9525">
              <a:noFill/>
              <a:miter lim="800000"/>
              <a:headEnd/>
              <a:tailEnd/>
            </a:ln>
          </p:spPr>
        </p:pic>
        <p:pic>
          <p:nvPicPr>
            <p:cNvPr id="16" name="Picture 15" descr="latex-image-1.pdf"/>
            <p:cNvPicPr>
              <a:picLocks noChangeAspect="1"/>
            </p:cNvPicPr>
            <p:nvPr/>
          </p:nvPicPr>
          <p:blipFill>
            <a:blip r:embed="rId9"/>
            <a:stretch>
              <a:fillRect/>
            </a:stretch>
          </p:blipFill>
          <p:spPr>
            <a:xfrm>
              <a:off x="4696883" y="2702454"/>
              <a:ext cx="444500" cy="215900"/>
            </a:xfrm>
            <a:prstGeom prst="rect">
              <a:avLst/>
            </a:prstGeom>
          </p:spPr>
        </p:pic>
      </p:grpSp>
      <p:pic>
        <p:nvPicPr>
          <p:cNvPr id="19" name="Picture 18">
            <a:extLst>
              <a:ext uri="{FF2B5EF4-FFF2-40B4-BE49-F238E27FC236}">
                <a16:creationId xmlns:a16="http://schemas.microsoft.com/office/drawing/2014/main" id="{4F55B378-8769-9F45-AD23-79D11DA001A9}"/>
              </a:ext>
            </a:extLst>
          </p:cNvPr>
          <p:cNvPicPr>
            <a:picLocks noChangeAspect="1"/>
          </p:cNvPicPr>
          <p:nvPr/>
        </p:nvPicPr>
        <p:blipFill>
          <a:blip r:embed="rId10"/>
          <a:stretch>
            <a:fillRect/>
          </a:stretch>
        </p:blipFill>
        <p:spPr>
          <a:xfrm>
            <a:off x="924791" y="1266536"/>
            <a:ext cx="6019800" cy="3327400"/>
          </a:xfrm>
          <a:prstGeom prst="rect">
            <a:avLst/>
          </a:prstGeom>
        </p:spPr>
      </p:pic>
      <p:grpSp>
        <p:nvGrpSpPr>
          <p:cNvPr id="28" name="Group 27">
            <a:extLst>
              <a:ext uri="{FF2B5EF4-FFF2-40B4-BE49-F238E27FC236}">
                <a16:creationId xmlns:a16="http://schemas.microsoft.com/office/drawing/2014/main" id="{F672E327-8729-BF46-91D7-AC913EB90F8F}"/>
              </a:ext>
            </a:extLst>
          </p:cNvPr>
          <p:cNvGrpSpPr/>
          <p:nvPr/>
        </p:nvGrpSpPr>
        <p:grpSpPr>
          <a:xfrm>
            <a:off x="6603038" y="1904823"/>
            <a:ext cx="2293689" cy="403182"/>
            <a:chOff x="364436" y="886619"/>
            <a:chExt cx="3770242" cy="662728"/>
          </a:xfrm>
        </p:grpSpPr>
        <p:pic>
          <p:nvPicPr>
            <p:cNvPr id="29" name="Picture 28">
              <a:extLst>
                <a:ext uri="{FF2B5EF4-FFF2-40B4-BE49-F238E27FC236}">
                  <a16:creationId xmlns:a16="http://schemas.microsoft.com/office/drawing/2014/main" id="{CDD86D67-6D05-074E-98AE-5902B21F9451}"/>
                </a:ext>
              </a:extLst>
            </p:cNvPr>
            <p:cNvPicPr>
              <a:picLocks noChangeAspect="1"/>
            </p:cNvPicPr>
            <p:nvPr/>
          </p:nvPicPr>
          <p:blipFill>
            <a:blip r:embed="rId11"/>
            <a:stretch>
              <a:fillRect/>
            </a:stretch>
          </p:blipFill>
          <p:spPr>
            <a:xfrm>
              <a:off x="457200" y="922751"/>
              <a:ext cx="3581400" cy="279400"/>
            </a:xfrm>
            <a:prstGeom prst="rect">
              <a:avLst/>
            </a:prstGeom>
          </p:spPr>
        </p:pic>
        <p:pic>
          <p:nvPicPr>
            <p:cNvPr id="30" name="Picture 29">
              <a:extLst>
                <a:ext uri="{FF2B5EF4-FFF2-40B4-BE49-F238E27FC236}">
                  <a16:creationId xmlns:a16="http://schemas.microsoft.com/office/drawing/2014/main" id="{F4133082-AC00-6C48-A693-02CD2F36FD56}"/>
                </a:ext>
              </a:extLst>
            </p:cNvPr>
            <p:cNvPicPr>
              <a:picLocks noChangeAspect="1"/>
            </p:cNvPicPr>
            <p:nvPr/>
          </p:nvPicPr>
          <p:blipFill>
            <a:blip r:embed="rId12"/>
            <a:stretch>
              <a:fillRect/>
            </a:stretch>
          </p:blipFill>
          <p:spPr>
            <a:xfrm>
              <a:off x="457200" y="1251911"/>
              <a:ext cx="2527300" cy="279400"/>
            </a:xfrm>
            <a:prstGeom prst="rect">
              <a:avLst/>
            </a:prstGeom>
          </p:spPr>
        </p:pic>
        <p:sp>
          <p:nvSpPr>
            <p:cNvPr id="31" name="Rectangle 30">
              <a:extLst>
                <a:ext uri="{FF2B5EF4-FFF2-40B4-BE49-F238E27FC236}">
                  <a16:creationId xmlns:a16="http://schemas.microsoft.com/office/drawing/2014/main" id="{521FF17E-CA6F-C948-B10A-EA7ECE1DC129}"/>
                </a:ext>
              </a:extLst>
            </p:cNvPr>
            <p:cNvSpPr/>
            <p:nvPr/>
          </p:nvSpPr>
          <p:spPr>
            <a:xfrm>
              <a:off x="364436" y="886619"/>
              <a:ext cx="3770242" cy="662728"/>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30375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18"/>
          <p:cNvGrpSpPr/>
          <p:nvPr/>
        </p:nvGrpSpPr>
        <p:grpSpPr>
          <a:xfrm>
            <a:off x="5713828" y="1173019"/>
            <a:ext cx="3143845" cy="2844360"/>
            <a:chOff x="1647825" y="2497139"/>
            <a:chExt cx="3807698" cy="3436936"/>
          </a:xfrm>
        </p:grpSpPr>
        <p:sp>
          <p:nvSpPr>
            <p:cNvPr id="4" name="Line 2"/>
            <p:cNvSpPr>
              <a:spLocks noChangeShapeType="1"/>
            </p:cNvSpPr>
            <p:nvPr/>
          </p:nvSpPr>
          <p:spPr bwMode="auto">
            <a:xfrm>
              <a:off x="2114550" y="5553075"/>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5" name="Line 3"/>
            <p:cNvSpPr>
              <a:spLocks noChangeShapeType="1"/>
            </p:cNvSpPr>
            <p:nvPr/>
          </p:nvSpPr>
          <p:spPr bwMode="auto">
            <a:xfrm flipV="1">
              <a:off x="2114550" y="4662488"/>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6" name="Line 4"/>
            <p:cNvSpPr>
              <a:spLocks noChangeShapeType="1"/>
            </p:cNvSpPr>
            <p:nvPr/>
          </p:nvSpPr>
          <p:spPr bwMode="auto">
            <a:xfrm flipH="1">
              <a:off x="1647825" y="5553075"/>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7" name="Line 6"/>
            <p:cNvSpPr>
              <a:spLocks noChangeShapeType="1"/>
            </p:cNvSpPr>
            <p:nvPr/>
          </p:nvSpPr>
          <p:spPr bwMode="auto">
            <a:xfrm rot="20814058">
              <a:off x="4417298" y="3550457"/>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8" name="Line 7"/>
            <p:cNvSpPr>
              <a:spLocks noChangeShapeType="1"/>
            </p:cNvSpPr>
            <p:nvPr/>
          </p:nvSpPr>
          <p:spPr bwMode="auto">
            <a:xfrm rot="20814058" flipV="1">
              <a:off x="4330426" y="2789044"/>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9" name="Line 8"/>
            <p:cNvSpPr>
              <a:spLocks noChangeShapeType="1"/>
            </p:cNvSpPr>
            <p:nvPr/>
          </p:nvSpPr>
          <p:spPr bwMode="auto">
            <a:xfrm rot="20814058" flipH="1">
              <a:off x="4013326" y="3716038"/>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0" name="Line 9"/>
            <p:cNvSpPr>
              <a:spLocks noChangeShapeType="1"/>
            </p:cNvSpPr>
            <p:nvPr/>
          </p:nvSpPr>
          <p:spPr bwMode="auto">
            <a:xfrm flipV="1">
              <a:off x="4432299" y="2497139"/>
              <a:ext cx="283633" cy="1169986"/>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1" name="Line 13"/>
            <p:cNvSpPr>
              <a:spLocks noChangeShapeType="1"/>
            </p:cNvSpPr>
            <p:nvPr/>
          </p:nvSpPr>
          <p:spPr bwMode="auto">
            <a:xfrm>
              <a:off x="4432299" y="3667125"/>
              <a:ext cx="452967" cy="573758"/>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2" name="Line 18"/>
            <p:cNvSpPr>
              <a:spLocks noChangeShapeType="1"/>
            </p:cNvSpPr>
            <p:nvPr/>
          </p:nvSpPr>
          <p:spPr bwMode="auto">
            <a:xfrm flipV="1">
              <a:off x="2124075" y="4238625"/>
              <a:ext cx="2752725" cy="1304925"/>
            </a:xfrm>
            <a:prstGeom prst="line">
              <a:avLst/>
            </a:prstGeom>
            <a:noFill/>
            <a:ln w="9525">
              <a:solidFill>
                <a:schemeClr val="tx1"/>
              </a:solidFill>
              <a:prstDash val="dash"/>
              <a:round/>
              <a:headEnd/>
              <a:tailEnd type="triangle" w="med" len="lg"/>
            </a:ln>
          </p:spPr>
          <p:txBody>
            <a:bodyPr>
              <a:prstTxWarp prst="textNoShape">
                <a:avLst/>
              </a:prstTxWarp>
            </a:bodyPr>
            <a:lstStyle/>
            <a:p>
              <a:endParaRPr lang="en-US"/>
            </a:p>
          </p:txBody>
        </p:sp>
        <p:pic>
          <p:nvPicPr>
            <p:cNvPr id="13" name="Picture 19" descr="txp_fig"/>
            <p:cNvPicPr>
              <a:picLocks noChangeAspect="1" noChangeArrowheads="1"/>
            </p:cNvPicPr>
            <p:nvPr>
              <p:custDataLst>
                <p:tags r:id="rId1"/>
              </p:custDataLst>
            </p:nvPr>
          </p:nvPicPr>
          <p:blipFill>
            <a:blip r:embed="rId6"/>
            <a:srcRect/>
            <a:stretch>
              <a:fillRect/>
            </a:stretch>
          </p:blipFill>
          <p:spPr bwMode="auto">
            <a:xfrm>
              <a:off x="4751388" y="3889906"/>
              <a:ext cx="127000" cy="147637"/>
            </a:xfrm>
            <a:prstGeom prst="rect">
              <a:avLst/>
            </a:prstGeom>
            <a:noFill/>
            <a:ln w="9525">
              <a:noFill/>
              <a:miter lim="800000"/>
              <a:headEnd/>
              <a:tailEnd/>
            </a:ln>
          </p:spPr>
        </p:pic>
        <p:pic>
          <p:nvPicPr>
            <p:cNvPr id="14" name="Picture 23" descr="txp_fig"/>
            <p:cNvPicPr>
              <a:picLocks noChangeAspect="1" noChangeArrowheads="1"/>
            </p:cNvPicPr>
            <p:nvPr>
              <p:custDataLst>
                <p:tags r:id="rId2"/>
              </p:custDataLst>
            </p:nvPr>
          </p:nvPicPr>
          <p:blipFill>
            <a:blip r:embed="rId7"/>
            <a:srcRect/>
            <a:stretch>
              <a:fillRect/>
            </a:stretch>
          </p:blipFill>
          <p:spPr bwMode="auto">
            <a:xfrm>
              <a:off x="1831975" y="5311775"/>
              <a:ext cx="242888" cy="211138"/>
            </a:xfrm>
            <a:prstGeom prst="rect">
              <a:avLst/>
            </a:prstGeom>
            <a:noFill/>
            <a:ln w="9525">
              <a:noFill/>
              <a:miter lim="800000"/>
              <a:headEnd/>
              <a:tailEnd/>
            </a:ln>
          </p:spPr>
        </p:pic>
        <p:pic>
          <p:nvPicPr>
            <p:cNvPr id="15" name="Picture 24" descr="txp_fig"/>
            <p:cNvPicPr>
              <a:picLocks noChangeAspect="1" noChangeArrowheads="1"/>
            </p:cNvPicPr>
            <p:nvPr>
              <p:custDataLst>
                <p:tags r:id="rId3"/>
              </p:custDataLst>
            </p:nvPr>
          </p:nvPicPr>
          <p:blipFill>
            <a:blip r:embed="rId8"/>
            <a:srcRect/>
            <a:stretch>
              <a:fillRect/>
            </a:stretch>
          </p:blipFill>
          <p:spPr bwMode="auto">
            <a:xfrm>
              <a:off x="4014788" y="3435350"/>
              <a:ext cx="263525" cy="211138"/>
            </a:xfrm>
            <a:prstGeom prst="rect">
              <a:avLst/>
            </a:prstGeom>
            <a:noFill/>
            <a:ln w="9525">
              <a:noFill/>
              <a:miter lim="800000"/>
              <a:headEnd/>
              <a:tailEnd/>
            </a:ln>
          </p:spPr>
        </p:pic>
        <p:pic>
          <p:nvPicPr>
            <p:cNvPr id="16" name="Picture 15" descr="latex-image-1.pdf"/>
            <p:cNvPicPr>
              <a:picLocks noChangeAspect="1"/>
            </p:cNvPicPr>
            <p:nvPr/>
          </p:nvPicPr>
          <p:blipFill>
            <a:blip r:embed="rId9"/>
            <a:stretch>
              <a:fillRect/>
            </a:stretch>
          </p:blipFill>
          <p:spPr>
            <a:xfrm>
              <a:off x="4696883" y="2702454"/>
              <a:ext cx="444500" cy="215900"/>
            </a:xfrm>
            <a:prstGeom prst="rect">
              <a:avLst/>
            </a:prstGeom>
          </p:spPr>
        </p:pic>
      </p:grpSp>
      <p:pic>
        <p:nvPicPr>
          <p:cNvPr id="20" name="Picture 19">
            <a:extLst>
              <a:ext uri="{FF2B5EF4-FFF2-40B4-BE49-F238E27FC236}">
                <a16:creationId xmlns:a16="http://schemas.microsoft.com/office/drawing/2014/main" id="{8437619D-6B46-1942-96AB-D4472FC5B87A}"/>
              </a:ext>
            </a:extLst>
          </p:cNvPr>
          <p:cNvPicPr>
            <a:picLocks noChangeAspect="1"/>
          </p:cNvPicPr>
          <p:nvPr/>
        </p:nvPicPr>
        <p:blipFill>
          <a:blip r:embed="rId10"/>
          <a:stretch>
            <a:fillRect/>
          </a:stretch>
        </p:blipFill>
        <p:spPr>
          <a:xfrm>
            <a:off x="957417" y="1019310"/>
            <a:ext cx="6327506" cy="5315593"/>
          </a:xfrm>
          <a:prstGeom prst="rect">
            <a:avLst/>
          </a:prstGeom>
        </p:spPr>
      </p:pic>
      <p:grpSp>
        <p:nvGrpSpPr>
          <p:cNvPr id="18" name="Group 17">
            <a:extLst>
              <a:ext uri="{FF2B5EF4-FFF2-40B4-BE49-F238E27FC236}">
                <a16:creationId xmlns:a16="http://schemas.microsoft.com/office/drawing/2014/main" id="{888B7D82-1817-E649-A6DB-59E68558B107}"/>
              </a:ext>
            </a:extLst>
          </p:cNvPr>
          <p:cNvGrpSpPr/>
          <p:nvPr/>
        </p:nvGrpSpPr>
        <p:grpSpPr>
          <a:xfrm>
            <a:off x="5216605" y="1936236"/>
            <a:ext cx="2293689" cy="403182"/>
            <a:chOff x="364436" y="886619"/>
            <a:chExt cx="3770242" cy="662728"/>
          </a:xfrm>
        </p:grpSpPr>
        <p:pic>
          <p:nvPicPr>
            <p:cNvPr id="19" name="Picture 18">
              <a:extLst>
                <a:ext uri="{FF2B5EF4-FFF2-40B4-BE49-F238E27FC236}">
                  <a16:creationId xmlns:a16="http://schemas.microsoft.com/office/drawing/2014/main" id="{A9EE49F3-05E4-2446-9471-772E2CDB9426}"/>
                </a:ext>
              </a:extLst>
            </p:cNvPr>
            <p:cNvPicPr>
              <a:picLocks noChangeAspect="1"/>
            </p:cNvPicPr>
            <p:nvPr/>
          </p:nvPicPr>
          <p:blipFill>
            <a:blip r:embed="rId11"/>
            <a:stretch>
              <a:fillRect/>
            </a:stretch>
          </p:blipFill>
          <p:spPr>
            <a:xfrm>
              <a:off x="457200" y="922751"/>
              <a:ext cx="3581400" cy="279400"/>
            </a:xfrm>
            <a:prstGeom prst="rect">
              <a:avLst/>
            </a:prstGeom>
          </p:spPr>
        </p:pic>
        <p:pic>
          <p:nvPicPr>
            <p:cNvPr id="21" name="Picture 20">
              <a:extLst>
                <a:ext uri="{FF2B5EF4-FFF2-40B4-BE49-F238E27FC236}">
                  <a16:creationId xmlns:a16="http://schemas.microsoft.com/office/drawing/2014/main" id="{532A26E6-2AF2-6042-B2D8-CBC604D1385E}"/>
                </a:ext>
              </a:extLst>
            </p:cNvPr>
            <p:cNvPicPr>
              <a:picLocks noChangeAspect="1"/>
            </p:cNvPicPr>
            <p:nvPr/>
          </p:nvPicPr>
          <p:blipFill>
            <a:blip r:embed="rId12"/>
            <a:stretch>
              <a:fillRect/>
            </a:stretch>
          </p:blipFill>
          <p:spPr>
            <a:xfrm>
              <a:off x="457200" y="1251911"/>
              <a:ext cx="2527300" cy="279400"/>
            </a:xfrm>
            <a:prstGeom prst="rect">
              <a:avLst/>
            </a:prstGeom>
          </p:spPr>
        </p:pic>
        <p:sp>
          <p:nvSpPr>
            <p:cNvPr id="22" name="Rectangle 21">
              <a:extLst>
                <a:ext uri="{FF2B5EF4-FFF2-40B4-BE49-F238E27FC236}">
                  <a16:creationId xmlns:a16="http://schemas.microsoft.com/office/drawing/2014/main" id="{E7B0AE28-22CC-7548-8B90-11F6D7A24ED7}"/>
                </a:ext>
              </a:extLst>
            </p:cNvPr>
            <p:cNvSpPr/>
            <p:nvPr/>
          </p:nvSpPr>
          <p:spPr>
            <a:xfrm>
              <a:off x="364436" y="886619"/>
              <a:ext cx="3770242" cy="662728"/>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0" name="Title 1">
            <a:extLst>
              <a:ext uri="{FF2B5EF4-FFF2-40B4-BE49-F238E27FC236}">
                <a16:creationId xmlns:a16="http://schemas.microsoft.com/office/drawing/2014/main" id="{C0AC5F3E-7A07-0F45-A0BD-C8BEE9D629D1}"/>
              </a:ext>
            </a:extLst>
          </p:cNvPr>
          <p:cNvSpPr>
            <a:spLocks noGrp="1"/>
          </p:cNvSpPr>
          <p:nvPr>
            <p:ph type="title"/>
          </p:nvPr>
        </p:nvSpPr>
        <p:spPr/>
        <p:txBody>
          <a:bodyPr/>
          <a:lstStyle/>
          <a:p>
            <a:r>
              <a:rPr lang="en-US" sz="2400" dirty="0"/>
              <a:t>Differentiation of a Vector in Two Reference Frames</a:t>
            </a:r>
          </a:p>
        </p:txBody>
      </p:sp>
    </p:spTree>
    <p:extLst>
      <p:ext uri="{BB962C8B-B14F-4D97-AF65-F5344CB8AC3E}">
        <p14:creationId xmlns:p14="http://schemas.microsoft.com/office/powerpoint/2010/main" val="3621070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Translational Dynamics</a:t>
            </a:r>
          </a:p>
        </p:txBody>
      </p:sp>
      <p:grpSp>
        <p:nvGrpSpPr>
          <p:cNvPr id="3" name="Group 2"/>
          <p:cNvGrpSpPr/>
          <p:nvPr/>
        </p:nvGrpSpPr>
        <p:grpSpPr>
          <a:xfrm>
            <a:off x="165611" y="1194084"/>
            <a:ext cx="3996662" cy="2146905"/>
            <a:chOff x="1269999" y="1111250"/>
            <a:chExt cx="6832601" cy="3670300"/>
          </a:xfrm>
        </p:grpSpPr>
        <p:pic>
          <p:nvPicPr>
            <p:cNvPr id="4" name="Picture 3" descr="shadow top front right 3.tif"/>
            <p:cNvPicPr>
              <a:picLocks noChangeAspect="1"/>
            </p:cNvPicPr>
            <p:nvPr/>
          </p:nvPicPr>
          <p:blipFill>
            <a:blip r:embed="rId3"/>
            <a:srcRect l="2344" t="10069" r="3646" b="11111"/>
            <a:stretch>
              <a:fillRect/>
            </a:stretch>
          </p:blipFill>
          <p:spPr>
            <a:xfrm>
              <a:off x="1269999" y="1111250"/>
              <a:ext cx="5200707" cy="3270250"/>
            </a:xfrm>
            <a:prstGeom prst="rect">
              <a:avLst/>
            </a:prstGeom>
          </p:spPr>
        </p:pic>
        <p:sp>
          <p:nvSpPr>
            <p:cNvPr id="5"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6"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7"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8"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9"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0"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11" name="Picture 10" descr="latex-image-1.pdf"/>
            <p:cNvPicPr>
              <a:picLocks noChangeAspect="1"/>
            </p:cNvPicPr>
            <p:nvPr/>
          </p:nvPicPr>
          <p:blipFill>
            <a:blip r:embed="rId4"/>
            <a:stretch>
              <a:fillRect/>
            </a:stretch>
          </p:blipFill>
          <p:spPr>
            <a:xfrm>
              <a:off x="7473950" y="3289300"/>
              <a:ext cx="139700" cy="127000"/>
            </a:xfrm>
            <a:prstGeom prst="rect">
              <a:avLst/>
            </a:prstGeom>
          </p:spPr>
        </p:pic>
        <p:pic>
          <p:nvPicPr>
            <p:cNvPr id="12" name="Picture 11" descr="latex-image-1.pdf"/>
            <p:cNvPicPr>
              <a:picLocks noChangeAspect="1"/>
            </p:cNvPicPr>
            <p:nvPr/>
          </p:nvPicPr>
          <p:blipFill>
            <a:blip r:embed="rId5"/>
            <a:stretch>
              <a:fillRect/>
            </a:stretch>
          </p:blipFill>
          <p:spPr>
            <a:xfrm>
              <a:off x="3282950" y="4152900"/>
              <a:ext cx="127000" cy="127000"/>
            </a:xfrm>
            <a:prstGeom prst="rect">
              <a:avLst/>
            </a:prstGeom>
          </p:spPr>
        </p:pic>
        <p:pic>
          <p:nvPicPr>
            <p:cNvPr id="13" name="Picture 12" descr="latex-image-1.pdf"/>
            <p:cNvPicPr>
              <a:picLocks noChangeAspect="1"/>
            </p:cNvPicPr>
            <p:nvPr/>
          </p:nvPicPr>
          <p:blipFill>
            <a:blip r:embed="rId6"/>
            <a:stretch>
              <a:fillRect/>
            </a:stretch>
          </p:blipFill>
          <p:spPr>
            <a:xfrm>
              <a:off x="4991100" y="4318000"/>
              <a:ext cx="177800" cy="127000"/>
            </a:xfrm>
            <a:prstGeom prst="rect">
              <a:avLst/>
            </a:prstGeom>
          </p:spPr>
        </p:pic>
        <p:pic>
          <p:nvPicPr>
            <p:cNvPr id="14" name="Picture 13" descr="latex-image-1.pdf"/>
            <p:cNvPicPr>
              <a:picLocks noChangeAspect="1"/>
            </p:cNvPicPr>
            <p:nvPr/>
          </p:nvPicPr>
          <p:blipFill>
            <a:blip r:embed="rId7"/>
            <a:stretch>
              <a:fillRect/>
            </a:stretch>
          </p:blipFill>
          <p:spPr>
            <a:xfrm>
              <a:off x="6940550" y="3270250"/>
              <a:ext cx="165100" cy="241300"/>
            </a:xfrm>
            <a:prstGeom prst="rect">
              <a:avLst/>
            </a:prstGeom>
          </p:spPr>
        </p:pic>
        <p:pic>
          <p:nvPicPr>
            <p:cNvPr id="15" name="Picture 14" descr="latex-image-1.pdf"/>
            <p:cNvPicPr>
              <a:picLocks noChangeAspect="1"/>
            </p:cNvPicPr>
            <p:nvPr/>
          </p:nvPicPr>
          <p:blipFill>
            <a:blip r:embed="rId8"/>
            <a:stretch>
              <a:fillRect/>
            </a:stretch>
          </p:blipFill>
          <p:spPr>
            <a:xfrm>
              <a:off x="3575050" y="3562350"/>
              <a:ext cx="203200" cy="292100"/>
            </a:xfrm>
            <a:prstGeom prst="rect">
              <a:avLst/>
            </a:prstGeom>
          </p:spPr>
        </p:pic>
        <p:pic>
          <p:nvPicPr>
            <p:cNvPr id="16" name="Picture 15" descr="latex-image-1.pdf"/>
            <p:cNvPicPr>
              <a:picLocks noChangeAspect="1"/>
            </p:cNvPicPr>
            <p:nvPr/>
          </p:nvPicPr>
          <p:blipFill>
            <a:blip r:embed="rId9"/>
            <a:stretch>
              <a:fillRect/>
            </a:stretch>
          </p:blipFill>
          <p:spPr>
            <a:xfrm>
              <a:off x="4768850" y="3778250"/>
              <a:ext cx="241300" cy="241300"/>
            </a:xfrm>
            <a:prstGeom prst="rect">
              <a:avLst/>
            </a:prstGeom>
          </p:spPr>
        </p:pic>
        <p:pic>
          <p:nvPicPr>
            <p:cNvPr id="17" name="Picture 16" descr="latex-image-1.pdf"/>
            <p:cNvPicPr>
              <a:picLocks noChangeAspect="1"/>
            </p:cNvPicPr>
            <p:nvPr/>
          </p:nvPicPr>
          <p:blipFill>
            <a:blip r:embed="rId10"/>
            <a:stretch>
              <a:fillRect/>
            </a:stretch>
          </p:blipFill>
          <p:spPr>
            <a:xfrm>
              <a:off x="6572250" y="2628900"/>
              <a:ext cx="139700" cy="177800"/>
            </a:xfrm>
            <a:prstGeom prst="rect">
              <a:avLst/>
            </a:prstGeom>
          </p:spPr>
        </p:pic>
        <p:pic>
          <p:nvPicPr>
            <p:cNvPr id="18" name="Picture 17" descr="latex-image-1.pdf"/>
            <p:cNvPicPr>
              <a:picLocks noChangeAspect="1"/>
            </p:cNvPicPr>
            <p:nvPr/>
          </p:nvPicPr>
          <p:blipFill>
            <a:blip r:embed="rId11"/>
            <a:stretch>
              <a:fillRect/>
            </a:stretch>
          </p:blipFill>
          <p:spPr>
            <a:xfrm>
              <a:off x="4265806" y="3691186"/>
              <a:ext cx="114300" cy="177800"/>
            </a:xfrm>
            <a:prstGeom prst="rect">
              <a:avLst/>
            </a:prstGeom>
          </p:spPr>
        </p:pic>
        <p:pic>
          <p:nvPicPr>
            <p:cNvPr id="19" name="Picture 18" descr="latex-image-1.pdf"/>
            <p:cNvPicPr>
              <a:picLocks noChangeAspect="1"/>
            </p:cNvPicPr>
            <p:nvPr/>
          </p:nvPicPr>
          <p:blipFill>
            <a:blip r:embed="rId12"/>
            <a:stretch>
              <a:fillRect/>
            </a:stretch>
          </p:blipFill>
          <p:spPr>
            <a:xfrm>
              <a:off x="5383474" y="3360035"/>
              <a:ext cx="114300" cy="127000"/>
            </a:xfrm>
            <a:prstGeom prst="rect">
              <a:avLst/>
            </a:prstGeom>
          </p:spPr>
        </p:pic>
        <p:pic>
          <p:nvPicPr>
            <p:cNvPr id="20" name="Picture 19" descr="latex-image-1.pdf"/>
            <p:cNvPicPr>
              <a:picLocks noChangeAspect="1"/>
            </p:cNvPicPr>
            <p:nvPr/>
          </p:nvPicPr>
          <p:blipFill>
            <a:blip r:embed="rId13"/>
            <a:stretch>
              <a:fillRect/>
            </a:stretch>
          </p:blipFill>
          <p:spPr>
            <a:xfrm>
              <a:off x="2749550" y="4438650"/>
              <a:ext cx="850900" cy="190500"/>
            </a:xfrm>
            <a:prstGeom prst="rect">
              <a:avLst/>
            </a:prstGeom>
          </p:spPr>
        </p:pic>
        <p:pic>
          <p:nvPicPr>
            <p:cNvPr id="21" name="Picture 20" descr="latex-image-1.pdf"/>
            <p:cNvPicPr>
              <a:picLocks noChangeAspect="1"/>
            </p:cNvPicPr>
            <p:nvPr/>
          </p:nvPicPr>
          <p:blipFill>
            <a:blip r:embed="rId14"/>
            <a:stretch>
              <a:fillRect/>
            </a:stretch>
          </p:blipFill>
          <p:spPr>
            <a:xfrm>
              <a:off x="7391400" y="3625850"/>
              <a:ext cx="711200" cy="165100"/>
            </a:xfrm>
            <a:prstGeom prst="rect">
              <a:avLst/>
            </a:prstGeom>
          </p:spPr>
        </p:pic>
        <p:pic>
          <p:nvPicPr>
            <p:cNvPr id="22" name="Picture 21" descr="latex-image-1.pdf"/>
            <p:cNvPicPr>
              <a:picLocks noChangeAspect="1"/>
            </p:cNvPicPr>
            <p:nvPr/>
          </p:nvPicPr>
          <p:blipFill>
            <a:blip r:embed="rId15"/>
            <a:stretch>
              <a:fillRect/>
            </a:stretch>
          </p:blipFill>
          <p:spPr>
            <a:xfrm>
              <a:off x="4718050" y="4591050"/>
              <a:ext cx="749300" cy="190500"/>
            </a:xfrm>
            <a:prstGeom prst="rect">
              <a:avLst/>
            </a:prstGeom>
          </p:spPr>
        </p:pic>
      </p:grpSp>
      <p:pic>
        <p:nvPicPr>
          <p:cNvPr id="25" name="Picture 24">
            <a:extLst>
              <a:ext uri="{FF2B5EF4-FFF2-40B4-BE49-F238E27FC236}">
                <a16:creationId xmlns:a16="http://schemas.microsoft.com/office/drawing/2014/main" id="{0B103B34-3E0D-5B4E-A7E4-0D0CEA441EA1}"/>
              </a:ext>
            </a:extLst>
          </p:cNvPr>
          <p:cNvPicPr>
            <a:picLocks noChangeAspect="1"/>
          </p:cNvPicPr>
          <p:nvPr/>
        </p:nvPicPr>
        <p:blipFill>
          <a:blip r:embed="rId16"/>
          <a:stretch>
            <a:fillRect/>
          </a:stretch>
        </p:blipFill>
        <p:spPr>
          <a:xfrm>
            <a:off x="4091463" y="1109524"/>
            <a:ext cx="5080000" cy="5295900"/>
          </a:xfrm>
          <a:prstGeom prst="rect">
            <a:avLst/>
          </a:prstGeom>
        </p:spPr>
      </p:pic>
    </p:spTree>
    <p:extLst>
      <p:ext uri="{BB962C8B-B14F-4D97-AF65-F5344CB8AC3E}">
        <p14:creationId xmlns:p14="http://schemas.microsoft.com/office/powerpoint/2010/main" val="4150721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Translational Dynamics</a:t>
            </a:r>
          </a:p>
        </p:txBody>
      </p:sp>
      <p:pic>
        <p:nvPicPr>
          <p:cNvPr id="19" name="Picture 18">
            <a:extLst>
              <a:ext uri="{FF2B5EF4-FFF2-40B4-BE49-F238E27FC236}">
                <a16:creationId xmlns:a16="http://schemas.microsoft.com/office/drawing/2014/main" id="{74F707A1-34EE-1A47-857F-CF83F299C6E1}"/>
              </a:ext>
            </a:extLst>
          </p:cNvPr>
          <p:cNvPicPr>
            <a:picLocks noChangeAspect="1"/>
          </p:cNvPicPr>
          <p:nvPr/>
        </p:nvPicPr>
        <p:blipFill>
          <a:blip r:embed="rId3"/>
          <a:stretch>
            <a:fillRect/>
          </a:stretch>
        </p:blipFill>
        <p:spPr>
          <a:xfrm>
            <a:off x="953548" y="1293858"/>
            <a:ext cx="7556500" cy="4660900"/>
          </a:xfrm>
          <a:prstGeom prst="rect">
            <a:avLst/>
          </a:prstGeom>
        </p:spPr>
      </p:pic>
    </p:spTree>
    <p:extLst>
      <p:ext uri="{BB962C8B-B14F-4D97-AF65-F5344CB8AC3E}">
        <p14:creationId xmlns:p14="http://schemas.microsoft.com/office/powerpoint/2010/main" val="163433535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USEAMSFONTS" val="1"/>
  <p:tag name="EMBEDFONTS" val="0"/>
  <p:tag name="USEBOLDAMS" val="0"/>
  <p:tag name="DEFAULTDISPLAYSOURCE" val="\documentclass{slides}&#10;\usepackage{amsmath,amssymb,amstext}&#10;\usepackage{keyval,times}&#10;\pagestyle{empty}&#10;\begin{document}&#10;&#10;\end{document}&#10;"/>
  <p:tag name="TEX2PS" val="latex $(base).tex; dvips -D $(res) -E -o $(base).ps $(base).dvi"/>
  <p:tag name="EXTERNALEDITCOMMAND" val="notepad %"/>
  <p:tag name="GHOSTSCRIPTCOMMAND" val="gswin32c"/>
  <p:tag name="DEFAULTBITMAP" val="pngmono"/>
  <p:tag name="DEFAULTBLEND" val="0"/>
  <p:tag name="DEFAULTTRANSPARENT" val="0"/>
  <p:tag name="DEFAULTWORKAROUNDTRANSPARENCYBUG" val="0"/>
  <p:tag name="DEFAULTRESOLUTION" val="1200"/>
  <p:tag name="DEFAULTMAGNIFICATION" val="2000"/>
  <p:tag name="DEFAULTWORDWRAP" val="0"/>
  <p:tag name="DEFAULTFONTSIZE" val="10"/>
  <p:tag name="DEFAULTWIDTH" val="349"/>
  <p:tag name="DEFAULTHEIGHT" val="368"/>
</p:tagLst>
</file>

<file path=ppt/tags/tag2.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bf{p}$&#10;\end{document}&#10;"/>
  <p:tag name="EXTERNALNAME" val="txp_fig"/>
  <p:tag name="BLEND" val="False"/>
  <p:tag name="TRANSPARENT" val="False"/>
  <p:tag name="KEEPFILES" val="False"/>
  <p:tag name="DEBUGPAUSE" val="False"/>
  <p:tag name="RESOLUTION" val="1200"/>
  <p:tag name="TIMEOUT" val="(none)"/>
  <p:tag name="BOXWIDTH" val="357"/>
  <p:tag name="BOXHEIGHT" val="263"/>
  <p:tag name="BOXFONT" val="10"/>
  <p:tag name="BOXWRAP" val="False"/>
  <p:tag name="WORKAROUNDTRANSPARENCYBUG" val="False"/>
  <p:tag name="ALLOWFONTSUBSTITUTION" val="False"/>
  <p:tag name="BITMAPFORMAT" val="pngmono"/>
  <p:tag name="ORIGWIDTH" val="12"/>
  <p:tag name="PICTUREFILESIZE" val="620"/>
</p:tagLst>
</file>

<file path=ppt/tags/tag3.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i$&#10;\end{document}&#10;"/>
  <p:tag name="EXTERNALNAME" val="txp_fig"/>
  <p:tag name="BLEND" val="0"/>
  <p:tag name="TRANSPARENT" val="0"/>
  <p:tag name="RESOLUTION" val="1200"/>
  <p:tag name="WORKAROUNDTRANSPARENCYBUG" val="0"/>
  <p:tag name="ALLOWFONTSUBSTITUTION" val="0"/>
  <p:tag name="BITMAPFORMAT" val="pngmono"/>
  <p:tag name="ORIGWIDTH" val="23"/>
  <p:tag name="PICTUREFILESIZE" val="1514"/>
</p:tagLst>
</file>

<file path=ppt/tags/tag4.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b$&#10;\end{document}&#10;"/>
  <p:tag name="EXTERNALNAME" val="txp_fig"/>
  <p:tag name="BLEND" val="0"/>
  <p:tag name="TRANSPARENT" val="0"/>
  <p:tag name="RESOLUTION" val="1200"/>
  <p:tag name="WORKAROUNDTRANSPARENCYBUG" val="0"/>
  <p:tag name="ALLOWFONTSUBSTITUTION" val="0"/>
  <p:tag name="BITMAPFORMAT" val="pngmono"/>
  <p:tag name="ORIGWIDTH" val="25"/>
  <p:tag name="PICTUREFILESIZE" val="1617"/>
</p:tagLst>
</file>

<file path=ppt/tags/tag5.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bf{p}$&#10;\end{document}&#10;"/>
  <p:tag name="EXTERNALNAME" val="txp_fig"/>
  <p:tag name="BLEND" val="False"/>
  <p:tag name="TRANSPARENT" val="False"/>
  <p:tag name="KEEPFILES" val="False"/>
  <p:tag name="DEBUGPAUSE" val="False"/>
  <p:tag name="RESOLUTION" val="1200"/>
  <p:tag name="TIMEOUT" val="(none)"/>
  <p:tag name="BOXWIDTH" val="357"/>
  <p:tag name="BOXHEIGHT" val="263"/>
  <p:tag name="BOXFONT" val="10"/>
  <p:tag name="BOXWRAP" val="False"/>
  <p:tag name="WORKAROUNDTRANSPARENCYBUG" val="False"/>
  <p:tag name="ALLOWFONTSUBSTITUTION" val="False"/>
  <p:tag name="BITMAPFORMAT" val="pngmono"/>
  <p:tag name="ORIGWIDTH" val="12"/>
  <p:tag name="PICTUREFILESIZE" val="620"/>
</p:tagLst>
</file>

<file path=ppt/tags/tag6.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i$&#10;\end{document}&#10;"/>
  <p:tag name="EXTERNALNAME" val="txp_fig"/>
  <p:tag name="BLEND" val="0"/>
  <p:tag name="TRANSPARENT" val="0"/>
  <p:tag name="RESOLUTION" val="1200"/>
  <p:tag name="WORKAROUNDTRANSPARENCYBUG" val="0"/>
  <p:tag name="ALLOWFONTSUBSTITUTION" val="0"/>
  <p:tag name="BITMAPFORMAT" val="pngmono"/>
  <p:tag name="ORIGWIDTH" val="23"/>
  <p:tag name="PICTUREFILESIZE" val="1514"/>
</p:tagLst>
</file>

<file path=ppt/tags/tag7.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b$&#10;\end{document}&#10;"/>
  <p:tag name="EXTERNALNAME" val="txp_fig"/>
  <p:tag name="BLEND" val="0"/>
  <p:tag name="TRANSPARENT" val="0"/>
  <p:tag name="RESOLUTION" val="1200"/>
  <p:tag name="WORKAROUNDTRANSPARENCYBUG" val="0"/>
  <p:tag name="ALLOWFONTSUBSTITUTION" val="0"/>
  <p:tag name="BITMAPFORMAT" val="pngmono"/>
  <p:tag name="ORIGWIDTH" val="25"/>
  <p:tag name="PICTUREFILESIZE" val="1617"/>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40153</TotalTime>
  <Words>9827</Words>
  <Application>Microsoft Macintosh PowerPoint</Application>
  <PresentationFormat>On-screen Show (4:3)</PresentationFormat>
  <Paragraphs>790</Paragraphs>
  <Slides>28</Slides>
  <Notes>28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28</vt:i4>
      </vt:variant>
    </vt:vector>
  </HeadingPairs>
  <TitlesOfParts>
    <vt:vector size="30" baseType="lpstr">
      <vt:lpstr>Arial</vt:lpstr>
      <vt:lpstr>Default Design</vt:lpstr>
      <vt:lpstr>Chapter 3</vt:lpstr>
      <vt:lpstr>Aircraft State Variables</vt:lpstr>
      <vt:lpstr>Translational Kinematics</vt:lpstr>
      <vt:lpstr>Rotational Kinematics</vt:lpstr>
      <vt:lpstr>Kinematic Equations of Motion</vt:lpstr>
      <vt:lpstr>Differentiation of a Vector in Two Reference Frames</vt:lpstr>
      <vt:lpstr>Differentiation of a Vector in Two Reference Frames</vt:lpstr>
      <vt:lpstr>Translational Dynamics</vt:lpstr>
      <vt:lpstr>Translational Dynamics</vt:lpstr>
      <vt:lpstr>Rotational Dynamics</vt:lpstr>
      <vt:lpstr>Rotational Dynamics</vt:lpstr>
      <vt:lpstr>Rotational Dynamics</vt:lpstr>
      <vt:lpstr>Rotational Dynamics</vt:lpstr>
      <vt:lpstr>Rotational Dynamics</vt:lpstr>
      <vt:lpstr>Equation of Motion Summary</vt:lpstr>
      <vt:lpstr>Quaternions</vt:lpstr>
      <vt:lpstr>Quaternions</vt:lpstr>
      <vt:lpstr>Quaternions</vt:lpstr>
      <vt:lpstr>Quaternions</vt:lpstr>
      <vt:lpstr>Equation of Motion Summary</vt:lpstr>
      <vt:lpstr>Quaternions</vt:lpstr>
      <vt:lpstr>Runge-Kutta Integration</vt:lpstr>
      <vt:lpstr>RK1 Algorithm</vt:lpstr>
      <vt:lpstr>RK2 Algorithm</vt:lpstr>
      <vt:lpstr>RK4 Algorithm</vt:lpstr>
      <vt:lpstr>RK4 Algorithm</vt:lpstr>
      <vt:lpstr>Dynamics and RK4 Implementation</vt:lpstr>
      <vt:lpstr>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Tim McLain</cp:lastModifiedBy>
  <cp:revision>253</cp:revision>
  <cp:lastPrinted>2012-04-03T14:15:57Z</cp:lastPrinted>
  <dcterms:created xsi:type="dcterms:W3CDTF">2010-09-14T00:57:19Z</dcterms:created>
  <dcterms:modified xsi:type="dcterms:W3CDTF">2021-05-07T23:09:27Z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